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56" r:id="rId2"/>
    <p:sldId id="429" r:id="rId3"/>
    <p:sldId id="430"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317"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87" r:id="rId38"/>
    <p:sldId id="339" r:id="rId39"/>
    <p:sldId id="340" r:id="rId40"/>
    <p:sldId id="341" r:id="rId41"/>
    <p:sldId id="342" r:id="rId42"/>
    <p:sldId id="343" r:id="rId43"/>
    <p:sldId id="344" r:id="rId44"/>
    <p:sldId id="345" r:id="rId45"/>
    <p:sldId id="346" r:id="rId46"/>
    <p:sldId id="347" r:id="rId47"/>
    <p:sldId id="34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386" r:id="rId63"/>
    <p:sldId id="351" r:id="rId64"/>
    <p:sldId id="428" r:id="rId65"/>
    <p:sldId id="423" r:id="rId66"/>
    <p:sldId id="424" r:id="rId67"/>
    <p:sldId id="425" r:id="rId68"/>
    <p:sldId id="426" r:id="rId69"/>
    <p:sldId id="427" r:id="rId70"/>
    <p:sldId id="353" r:id="rId71"/>
    <p:sldId id="354" r:id="rId72"/>
    <p:sldId id="355" r:id="rId73"/>
    <p:sldId id="356" r:id="rId74"/>
    <p:sldId id="357" r:id="rId75"/>
    <p:sldId id="359" r:id="rId76"/>
    <p:sldId id="360" r:id="rId77"/>
    <p:sldId id="361" r:id="rId78"/>
    <p:sldId id="385" r:id="rId79"/>
    <p:sldId id="363" r:id="rId80"/>
    <p:sldId id="364" r:id="rId81"/>
    <p:sldId id="388" r:id="rId82"/>
    <p:sldId id="366" r:id="rId83"/>
    <p:sldId id="367" r:id="rId84"/>
    <p:sldId id="368" r:id="rId85"/>
    <p:sldId id="369" r:id="rId86"/>
    <p:sldId id="389" r:id="rId87"/>
    <p:sldId id="431" r:id="rId88"/>
    <p:sldId id="372" r:id="rId8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11981-5211-4DC5-8F65-92032ED76CF4}" v="23" dt="2021-07-03T21:15:54.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12"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19968"/>
    </p:cViewPr>
  </p:outlineViewPr>
  <p:notesTextViewPr>
    <p:cViewPr>
      <p:scale>
        <a:sx n="1" d="1"/>
        <a:sy n="1" d="1"/>
      </p:scale>
      <p:origin x="0" y="0"/>
    </p:cViewPr>
  </p:notesTextViewPr>
  <p:sorterViewPr>
    <p:cViewPr>
      <p:scale>
        <a:sx n="100" d="100"/>
        <a:sy n="100" d="100"/>
      </p:scale>
      <p:origin x="0" y="-1176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75E26-F261-4FA5-BCED-7A724A9AC3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83EB28-7ED1-4271-BE45-164EA35E91F4}">
      <dgm:prSet/>
      <dgm:spPr/>
      <dgm:t>
        <a:bodyPr/>
        <a:lstStyle/>
        <a:p>
          <a:r>
            <a:rPr lang="en-US"/>
            <a:t>Indigenous knowledge is experiential: it places an emphasis on learning through the senses and the power of observation. </a:t>
          </a:r>
        </a:p>
      </dgm:t>
    </dgm:pt>
    <dgm:pt modelId="{702ADB87-6B08-4793-9325-482304C2A795}" type="parTrans" cxnId="{CB75F2D4-1AE1-48A3-8A25-E66D9E785191}">
      <dgm:prSet/>
      <dgm:spPr/>
      <dgm:t>
        <a:bodyPr/>
        <a:lstStyle/>
        <a:p>
          <a:endParaRPr lang="en-US"/>
        </a:p>
      </dgm:t>
    </dgm:pt>
    <dgm:pt modelId="{DA4127B6-2ABE-4E02-B3B5-2E9A7B0C366A}" type="sibTrans" cxnId="{CB75F2D4-1AE1-48A3-8A25-E66D9E785191}">
      <dgm:prSet/>
      <dgm:spPr/>
      <dgm:t>
        <a:bodyPr/>
        <a:lstStyle/>
        <a:p>
          <a:endParaRPr lang="en-US"/>
        </a:p>
      </dgm:t>
    </dgm:pt>
    <dgm:pt modelId="{BB1B4011-6B40-40B2-B9B2-1C0F83E9B347}">
      <dgm:prSet/>
      <dgm:spPr/>
      <dgm:t>
        <a:bodyPr/>
        <a:lstStyle/>
        <a:p>
          <a:r>
            <a:rPr lang="en-US"/>
            <a:t>This chapter helps you to become aware of how you can use all your senses to improve study skills and make learning more effective. </a:t>
          </a:r>
        </a:p>
      </dgm:t>
    </dgm:pt>
    <dgm:pt modelId="{3D4BF77C-3F47-4DE7-AF11-5FBE983FB777}" type="parTrans" cxnId="{2ECE5335-07FB-446B-8429-B7000C33698E}">
      <dgm:prSet/>
      <dgm:spPr/>
      <dgm:t>
        <a:bodyPr/>
        <a:lstStyle/>
        <a:p>
          <a:endParaRPr lang="en-US"/>
        </a:p>
      </dgm:t>
    </dgm:pt>
    <dgm:pt modelId="{FDF8EDA1-283D-437A-B9D5-F8158236AD29}" type="sibTrans" cxnId="{2ECE5335-07FB-446B-8429-B7000C33698E}">
      <dgm:prSet/>
      <dgm:spPr/>
      <dgm:t>
        <a:bodyPr/>
        <a:lstStyle/>
        <a:p>
          <a:endParaRPr lang="en-US"/>
        </a:p>
      </dgm:t>
    </dgm:pt>
    <dgm:pt modelId="{6C678122-FF70-4901-8D38-377F3EDF288B}" type="pres">
      <dgm:prSet presAssocID="{B9D75E26-F261-4FA5-BCED-7A724A9AC31D}" presName="linear" presStyleCnt="0">
        <dgm:presLayoutVars>
          <dgm:animLvl val="lvl"/>
          <dgm:resizeHandles val="exact"/>
        </dgm:presLayoutVars>
      </dgm:prSet>
      <dgm:spPr/>
    </dgm:pt>
    <dgm:pt modelId="{C5806F68-C74F-4B39-AB12-294A1590A0F2}" type="pres">
      <dgm:prSet presAssocID="{F383EB28-7ED1-4271-BE45-164EA35E91F4}" presName="parentText" presStyleLbl="node1" presStyleIdx="0" presStyleCnt="2">
        <dgm:presLayoutVars>
          <dgm:chMax val="0"/>
          <dgm:bulletEnabled val="1"/>
        </dgm:presLayoutVars>
      </dgm:prSet>
      <dgm:spPr/>
    </dgm:pt>
    <dgm:pt modelId="{ECC9DD90-F645-4C87-AB1A-E10B137C57BD}" type="pres">
      <dgm:prSet presAssocID="{DA4127B6-2ABE-4E02-B3B5-2E9A7B0C366A}" presName="spacer" presStyleCnt="0"/>
      <dgm:spPr/>
    </dgm:pt>
    <dgm:pt modelId="{196C7727-5986-49F4-8550-B64C97E1D327}" type="pres">
      <dgm:prSet presAssocID="{BB1B4011-6B40-40B2-B9B2-1C0F83E9B347}" presName="parentText" presStyleLbl="node1" presStyleIdx="1" presStyleCnt="2">
        <dgm:presLayoutVars>
          <dgm:chMax val="0"/>
          <dgm:bulletEnabled val="1"/>
        </dgm:presLayoutVars>
      </dgm:prSet>
      <dgm:spPr/>
    </dgm:pt>
  </dgm:ptLst>
  <dgm:cxnLst>
    <dgm:cxn modelId="{2ECE5335-07FB-446B-8429-B7000C33698E}" srcId="{B9D75E26-F261-4FA5-BCED-7A724A9AC31D}" destId="{BB1B4011-6B40-40B2-B9B2-1C0F83E9B347}" srcOrd="1" destOrd="0" parTransId="{3D4BF77C-3F47-4DE7-AF11-5FBE983FB777}" sibTransId="{FDF8EDA1-283D-437A-B9D5-F8158236AD29}"/>
    <dgm:cxn modelId="{EBEAC244-E4C7-4FA3-AF7D-179572AAAA49}" type="presOf" srcId="{BB1B4011-6B40-40B2-B9B2-1C0F83E9B347}" destId="{196C7727-5986-49F4-8550-B64C97E1D327}" srcOrd="0" destOrd="0" presId="urn:microsoft.com/office/officeart/2005/8/layout/vList2"/>
    <dgm:cxn modelId="{56216D6F-7441-4905-BB45-29DF7CC53212}" type="presOf" srcId="{F383EB28-7ED1-4271-BE45-164EA35E91F4}" destId="{C5806F68-C74F-4B39-AB12-294A1590A0F2}" srcOrd="0" destOrd="0" presId="urn:microsoft.com/office/officeart/2005/8/layout/vList2"/>
    <dgm:cxn modelId="{FF7D4FBE-F04B-4697-8861-7CD883361EA1}" type="presOf" srcId="{B9D75E26-F261-4FA5-BCED-7A724A9AC31D}" destId="{6C678122-FF70-4901-8D38-377F3EDF288B}" srcOrd="0" destOrd="0" presId="urn:microsoft.com/office/officeart/2005/8/layout/vList2"/>
    <dgm:cxn modelId="{CB75F2D4-1AE1-48A3-8A25-E66D9E785191}" srcId="{B9D75E26-F261-4FA5-BCED-7A724A9AC31D}" destId="{F383EB28-7ED1-4271-BE45-164EA35E91F4}" srcOrd="0" destOrd="0" parTransId="{702ADB87-6B08-4793-9325-482304C2A795}" sibTransId="{DA4127B6-2ABE-4E02-B3B5-2E9A7B0C366A}"/>
    <dgm:cxn modelId="{6250DD4A-13E2-4B68-9CEC-77E47DFA96DA}" type="presParOf" srcId="{6C678122-FF70-4901-8D38-377F3EDF288B}" destId="{C5806F68-C74F-4B39-AB12-294A1590A0F2}" srcOrd="0" destOrd="0" presId="urn:microsoft.com/office/officeart/2005/8/layout/vList2"/>
    <dgm:cxn modelId="{23ECB8B0-AA7B-4425-8944-B5BCFF188116}" type="presParOf" srcId="{6C678122-FF70-4901-8D38-377F3EDF288B}" destId="{ECC9DD90-F645-4C87-AB1A-E10B137C57BD}" srcOrd="1" destOrd="0" presId="urn:microsoft.com/office/officeart/2005/8/layout/vList2"/>
    <dgm:cxn modelId="{9338C8F4-ADAB-4982-A489-53AB393793A0}" type="presParOf" srcId="{6C678122-FF70-4901-8D38-377F3EDF288B}" destId="{196C7727-5986-49F4-8550-B64C97E1D3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06F68-C74F-4B39-AB12-294A1590A0F2}">
      <dsp:nvSpPr>
        <dsp:cNvPr id="0" name=""/>
        <dsp:cNvSpPr/>
      </dsp:nvSpPr>
      <dsp:spPr>
        <a:xfrm>
          <a:off x="0" y="213473"/>
          <a:ext cx="7643812"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Indigenous knowledge is experiential: it places an emphasis on learning through the senses and the power of observation. </a:t>
          </a:r>
        </a:p>
      </dsp:txBody>
      <dsp:txXfrm>
        <a:off x="71965" y="285438"/>
        <a:ext cx="7499882" cy="1330270"/>
      </dsp:txXfrm>
    </dsp:sp>
    <dsp:sp modelId="{196C7727-5986-49F4-8550-B64C97E1D327}">
      <dsp:nvSpPr>
        <dsp:cNvPr id="0" name=""/>
        <dsp:cNvSpPr/>
      </dsp:nvSpPr>
      <dsp:spPr>
        <a:xfrm>
          <a:off x="0" y="1768313"/>
          <a:ext cx="7643812"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This chapter helps you to become aware of how you can use all your senses to improve study skills and make learning more effective. </a:t>
          </a:r>
        </a:p>
      </dsp:txBody>
      <dsp:txXfrm>
        <a:off x="71965" y="1840278"/>
        <a:ext cx="7499882" cy="1330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88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ltLang="en-US"/>
          </a:p>
        </p:txBody>
      </p:sp>
      <p:sp>
        <p:nvSpPr>
          <p:cNvPr id="119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BEFD4C9-C40A-4BDB-ACDD-D2B7A138CBCE}" type="slidenum">
              <a:rPr lang="ru-RU" altLang="en-US"/>
              <a:pPr>
                <a:defRPr/>
              </a:pPr>
              <a:t>‹#›</a:t>
            </a:fld>
            <a:endParaRPr lang="ru-RU" altLang="en-US"/>
          </a:p>
        </p:txBody>
      </p:sp>
    </p:spTree>
    <p:extLst>
      <p:ext uri="{BB962C8B-B14F-4D97-AF65-F5344CB8AC3E}">
        <p14:creationId xmlns:p14="http://schemas.microsoft.com/office/powerpoint/2010/main" val="2151138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EFD4C9-C40A-4BDB-ACDD-D2B7A138CBCE}" type="slidenum">
              <a:rPr lang="ru-RU" altLang="en-US" smtClean="0"/>
              <a:pPr>
                <a:defRPr/>
              </a:pPr>
              <a:t>14</a:t>
            </a:fld>
            <a:endParaRPr lang="ru-RU" altLang="en-US"/>
          </a:p>
        </p:txBody>
      </p:sp>
    </p:spTree>
    <p:extLst>
      <p:ext uri="{BB962C8B-B14F-4D97-AF65-F5344CB8AC3E}">
        <p14:creationId xmlns:p14="http://schemas.microsoft.com/office/powerpoint/2010/main" val="286601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67E0D9-507B-4F3B-9733-171516E9B87A}" type="slidenum">
              <a:rPr lang="en-US" altLang="en-US">
                <a:latin typeface="Times New Roman" pitchFamily="18" charset="0"/>
              </a:rPr>
              <a:pPr eaLnBrk="1" hangingPunct="1"/>
              <a:t>33</a:t>
            </a:fld>
            <a:endParaRPr lang="en-US" altLang="en-US">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7343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6D7435-F377-4BCA-89A9-79E9B32F445E}" type="slidenum">
              <a:rPr lang="en-US" altLang="en-US">
                <a:latin typeface="Times New Roman" pitchFamily="18" charset="0"/>
              </a:rPr>
              <a:pPr eaLnBrk="1" hangingPunct="1"/>
              <a:t>38</a:t>
            </a:fld>
            <a:endParaRPr lang="en-US" altLang="en-US">
              <a:latin typeface="Times New Roman" pitchFamily="18" charset="0"/>
            </a:endParaRPr>
          </a:p>
        </p:txBody>
      </p:sp>
      <p:sp>
        <p:nvSpPr>
          <p:cNvPr id="121859" name="Rectangle 2"/>
          <p:cNvSpPr>
            <a:spLocks noGrp="1" noRot="1" noChangeAspect="1" noChangeArrowheads="1" noTextEdit="1"/>
          </p:cNvSpPr>
          <p:nvPr>
            <p:ph type="sldImg"/>
          </p:nvPr>
        </p:nvSpPr>
        <p:spPr>
          <a:ln w="12700" cap="flat">
            <a:solidFill>
              <a:schemeClr val="tx1"/>
            </a:solidFill>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264307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FD2181-EDE2-4224-A08F-39AA782BEDAA}" type="slidenum">
              <a:rPr lang="en-US" altLang="en-US">
                <a:latin typeface="Times New Roman" pitchFamily="18" charset="0"/>
              </a:rPr>
              <a:pPr eaLnBrk="1" hangingPunct="1"/>
              <a:t>42</a:t>
            </a:fld>
            <a:endParaRPr lang="en-US" altLang="en-US">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8810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050925"/>
            <a:ext cx="5940425" cy="11509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2" name="Rectangle 2"/>
          <p:cNvSpPr>
            <a:spLocks noGrp="1" noChangeArrowheads="1"/>
          </p:cNvSpPr>
          <p:nvPr>
            <p:ph type="ctrTitle"/>
          </p:nvPr>
        </p:nvSpPr>
        <p:spPr>
          <a:xfrm>
            <a:off x="217488" y="836613"/>
            <a:ext cx="7162800" cy="1109662"/>
          </a:xfrm>
        </p:spPr>
        <p:txBody>
          <a:bodyPr/>
          <a:lstStyle>
            <a:lvl1pPr>
              <a:defRPr sz="3200" b="0">
                <a:solidFill>
                  <a:schemeClr val="bg1"/>
                </a:solidFill>
              </a:defRPr>
            </a:lvl1pPr>
          </a:lstStyle>
          <a:p>
            <a:pPr lvl="0"/>
            <a:r>
              <a:rPr lang="ru-RU" altLang="en-US" noProof="0"/>
              <a:t>Click to edit Master title style</a:t>
            </a:r>
          </a:p>
        </p:txBody>
      </p:sp>
      <p:sp>
        <p:nvSpPr>
          <p:cNvPr id="5123" name="Rectangle 3"/>
          <p:cNvSpPr>
            <a:spLocks noGrp="1" noChangeArrowheads="1"/>
          </p:cNvSpPr>
          <p:nvPr>
            <p:ph type="subTitle" idx="1"/>
          </p:nvPr>
        </p:nvSpPr>
        <p:spPr>
          <a:xfrm>
            <a:off x="217488" y="1579563"/>
            <a:ext cx="7162800" cy="696912"/>
          </a:xfrm>
        </p:spPr>
        <p:txBody>
          <a:bodyPr/>
          <a:lstStyle>
            <a:lvl1pPr marL="0" indent="0">
              <a:buFontTx/>
              <a:buNone/>
              <a:defRPr sz="2400" b="1">
                <a:solidFill>
                  <a:schemeClr val="bg1"/>
                </a:solidFill>
              </a:defRPr>
            </a:lvl1pPr>
          </a:lstStyle>
          <a:p>
            <a:pPr lvl="0"/>
            <a:r>
              <a:rPr lang="ru-RU" altLang="en-US" noProof="0"/>
              <a:t>Click to edit Master subtitle style</a:t>
            </a:r>
          </a:p>
        </p:txBody>
      </p:sp>
    </p:spTree>
    <p:extLst>
      <p:ext uri="{BB962C8B-B14F-4D97-AF65-F5344CB8AC3E}">
        <p14:creationId xmlns:p14="http://schemas.microsoft.com/office/powerpoint/2010/main" val="401052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26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1412875"/>
            <a:ext cx="1909762" cy="5113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6013" y="1412875"/>
            <a:ext cx="5581650" cy="5113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25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23"/>
          <p:cNvSpPr>
            <a:spLocks noGrp="1" noChangeArrowheads="1"/>
          </p:cNvSpPr>
          <p:nvPr>
            <p:ph type="dt" sz="half" idx="10"/>
          </p:nvPr>
        </p:nvSpPr>
        <p:spPr>
          <a:xfrm>
            <a:off x="685800" y="6399213"/>
            <a:ext cx="1905000" cy="457200"/>
          </a:xfrm>
          <a:prstGeom prst="rect">
            <a:avLst/>
          </a:prstGeom>
        </p:spPr>
        <p:txBody>
          <a:bodyPr/>
          <a:lstStyle>
            <a:lvl1pPr>
              <a:defRPr/>
            </a:lvl1pPr>
          </a:lstStyle>
          <a:p>
            <a:pPr>
              <a:defRPr/>
            </a:pPr>
            <a:endParaRPr lang="en-US"/>
          </a:p>
        </p:txBody>
      </p:sp>
      <p:sp>
        <p:nvSpPr>
          <p:cNvPr id="6" name="Rectangle 24"/>
          <p:cNvSpPr>
            <a:spLocks noGrp="1" noChangeArrowheads="1"/>
          </p:cNvSpPr>
          <p:nvPr>
            <p:ph type="ftr" sz="quarter" idx="11"/>
          </p:nvPr>
        </p:nvSpPr>
        <p:spPr>
          <a:xfrm>
            <a:off x="3124200" y="6399213"/>
            <a:ext cx="2895600" cy="457200"/>
          </a:xfrm>
          <a:prstGeom prst="rect">
            <a:avLst/>
          </a:prstGeom>
        </p:spPr>
        <p:txBody>
          <a:bodyPr/>
          <a:lstStyle>
            <a:lvl1pPr>
              <a:defRPr/>
            </a:lvl1pPr>
          </a:lstStyle>
          <a:p>
            <a:pPr>
              <a:defRPr/>
            </a:pPr>
            <a:endParaRPr lang="en-US"/>
          </a:p>
        </p:txBody>
      </p:sp>
      <p:sp>
        <p:nvSpPr>
          <p:cNvPr id="7" name="Rectangle 25"/>
          <p:cNvSpPr>
            <a:spLocks noGrp="1" noChangeArrowheads="1"/>
          </p:cNvSpPr>
          <p:nvPr>
            <p:ph type="sldNum" sz="quarter" idx="12"/>
          </p:nvPr>
        </p:nvSpPr>
        <p:spPr>
          <a:xfrm>
            <a:off x="6553200" y="6399213"/>
            <a:ext cx="1905000" cy="457200"/>
          </a:xfrm>
          <a:prstGeom prst="rect">
            <a:avLst/>
          </a:prstGeom>
        </p:spPr>
        <p:txBody>
          <a:bodyPr/>
          <a:lstStyle>
            <a:lvl1pPr>
              <a:defRPr/>
            </a:lvl1pPr>
          </a:lstStyle>
          <a:p>
            <a:pPr>
              <a:defRPr/>
            </a:pPr>
            <a:fld id="{22F83E6D-C8A6-489D-8DD6-83B06C19A830}" type="slidenum">
              <a:rPr lang="en-US"/>
              <a:pPr>
                <a:defRPr/>
              </a:pPr>
              <a:t>‹#›</a:t>
            </a:fld>
            <a:endParaRPr lang="en-US"/>
          </a:p>
        </p:txBody>
      </p:sp>
    </p:spTree>
    <p:extLst>
      <p:ext uri="{BB962C8B-B14F-4D97-AF65-F5344CB8AC3E}">
        <p14:creationId xmlns:p14="http://schemas.microsoft.com/office/powerpoint/2010/main" val="18782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70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6932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6013" y="1989138"/>
            <a:ext cx="3744912"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3325" y="1989138"/>
            <a:ext cx="37465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60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12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421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52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881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79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1412875"/>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027" name="Rectangle 3"/>
          <p:cNvSpPr>
            <a:spLocks noGrp="1" noChangeArrowheads="1"/>
          </p:cNvSpPr>
          <p:nvPr>
            <p:ph type="body" idx="1"/>
          </p:nvPr>
        </p:nvSpPr>
        <p:spPr bwMode="auto">
          <a:xfrm>
            <a:off x="1116013" y="1989138"/>
            <a:ext cx="7643812"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Arial" charset="0"/>
        </a:defRPr>
      </a:lvl2pPr>
      <a:lvl3pPr algn="l" rtl="0" eaLnBrk="0" fontAlgn="base" hangingPunct="0">
        <a:spcBef>
          <a:spcPct val="0"/>
        </a:spcBef>
        <a:spcAft>
          <a:spcPct val="0"/>
        </a:spcAft>
        <a:defRPr sz="3600" b="1">
          <a:solidFill>
            <a:schemeClr val="accent2"/>
          </a:solidFill>
          <a:latin typeface="Arial" charset="0"/>
        </a:defRPr>
      </a:lvl3pPr>
      <a:lvl4pPr algn="l" rtl="0" eaLnBrk="0" fontAlgn="base" hangingPunct="0">
        <a:spcBef>
          <a:spcPct val="0"/>
        </a:spcBef>
        <a:spcAft>
          <a:spcPct val="0"/>
        </a:spcAft>
        <a:defRPr sz="3600" b="1">
          <a:solidFill>
            <a:schemeClr val="accent2"/>
          </a:solidFill>
          <a:latin typeface="Arial" charset="0"/>
        </a:defRPr>
      </a:lvl4pPr>
      <a:lvl5pPr algn="l" rtl="0" eaLnBrk="0" fontAlgn="base" hangingPunct="0">
        <a:spcBef>
          <a:spcPct val="0"/>
        </a:spcBef>
        <a:spcAft>
          <a:spcPct val="0"/>
        </a:spcAft>
        <a:defRPr sz="3600" b="1">
          <a:solidFill>
            <a:schemeClr val="accent2"/>
          </a:solidFill>
          <a:latin typeface="Arial" charset="0"/>
        </a:defRPr>
      </a:lvl5pPr>
      <a:lvl6pPr marL="457200" algn="l" rtl="0" fontAlgn="base">
        <a:spcBef>
          <a:spcPct val="0"/>
        </a:spcBef>
        <a:spcAft>
          <a:spcPct val="0"/>
        </a:spcAft>
        <a:defRPr sz="3600" b="1">
          <a:solidFill>
            <a:schemeClr val="accent2"/>
          </a:solidFill>
          <a:latin typeface="Arial" charset="0"/>
        </a:defRPr>
      </a:lvl6pPr>
      <a:lvl7pPr marL="914400" algn="l" rtl="0" fontAlgn="base">
        <a:spcBef>
          <a:spcPct val="0"/>
        </a:spcBef>
        <a:spcAft>
          <a:spcPct val="0"/>
        </a:spcAft>
        <a:defRPr sz="3600" b="1">
          <a:solidFill>
            <a:schemeClr val="accent2"/>
          </a:solidFill>
          <a:latin typeface="Arial" charset="0"/>
        </a:defRPr>
      </a:lvl7pPr>
      <a:lvl8pPr marL="1371600" algn="l" rtl="0" fontAlgn="base">
        <a:spcBef>
          <a:spcPct val="0"/>
        </a:spcBef>
        <a:spcAft>
          <a:spcPct val="0"/>
        </a:spcAft>
        <a:defRPr sz="3600" b="1">
          <a:solidFill>
            <a:schemeClr val="accent2"/>
          </a:solidFill>
          <a:latin typeface="Arial" charset="0"/>
        </a:defRPr>
      </a:lvl8pPr>
      <a:lvl9pPr marL="1828800" algn="l"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3052" y="476672"/>
            <a:ext cx="8642923" cy="2160240"/>
          </a:xfrm>
          <a:solidFill>
            <a:schemeClr val="accent1"/>
          </a:solidFill>
        </p:spPr>
        <p:txBody>
          <a:bodyPr/>
          <a:lstStyle/>
          <a:p>
            <a:pPr eaLnBrk="1" hangingPunct="1"/>
            <a:br>
              <a:rPr lang="en-US" altLang="en-US" sz="2400" b="1" dirty="0">
                <a:latin typeface="Tahoma" charset="0"/>
              </a:rPr>
            </a:br>
            <a:br>
              <a:rPr lang="en-US" altLang="en-US" sz="2400" b="1" dirty="0">
                <a:latin typeface="Tahoma" charset="0"/>
              </a:rPr>
            </a:br>
            <a:br>
              <a:rPr lang="en-US" altLang="en-US" sz="2400" b="1" dirty="0">
                <a:latin typeface="Tahoma" charset="0"/>
              </a:rPr>
            </a:br>
            <a:r>
              <a:rPr lang="en-US" altLang="en-US" sz="2400" b="1" dirty="0">
                <a:latin typeface="Tahoma" charset="0"/>
              </a:rPr>
              <a:t>The Rainbow Will Rise Full Circle: </a:t>
            </a:r>
            <a:br>
              <a:rPr lang="en-US" altLang="en-US" sz="2400" b="1" dirty="0">
                <a:latin typeface="Tahoma" charset="0"/>
              </a:rPr>
            </a:br>
            <a:r>
              <a:rPr lang="en-US" altLang="en-US" sz="2400" b="1" dirty="0">
                <a:latin typeface="Tahoma" charset="0"/>
              </a:rPr>
              <a:t>Using Brain Science to Improve Study Skills</a:t>
            </a:r>
            <a:br>
              <a:rPr lang="en-US" altLang="en-US" sz="2400" b="1" dirty="0">
                <a:latin typeface="Tahoma" charset="0"/>
              </a:rPr>
            </a:br>
            <a:br>
              <a:rPr lang="en-US" altLang="en-US" sz="2800" b="1" dirty="0">
                <a:latin typeface="Tahoma" charset="0"/>
              </a:rPr>
            </a:br>
            <a:r>
              <a:rPr lang="en-US" altLang="en-US" sz="2800" b="1" dirty="0">
                <a:latin typeface="Tahoma" charset="0"/>
              </a:rPr>
              <a:t>  </a:t>
            </a:r>
            <a:endParaRPr lang="uk-UA" altLang="en-US" sz="2800" b="1" dirty="0">
              <a:latin typeface="Tahoma" charset="0"/>
            </a:endParaRPr>
          </a:p>
        </p:txBody>
      </p:sp>
      <p:sp>
        <p:nvSpPr>
          <p:cNvPr id="4099" name="Rectangle 3"/>
          <p:cNvSpPr>
            <a:spLocks noGrp="1" noChangeArrowheads="1"/>
          </p:cNvSpPr>
          <p:nvPr>
            <p:ph type="subTitle" idx="1"/>
          </p:nvPr>
        </p:nvSpPr>
        <p:spPr>
          <a:xfrm>
            <a:off x="3139281" y="5733256"/>
            <a:ext cx="2865438" cy="433387"/>
          </a:xfrm>
        </p:spPr>
        <p:txBody>
          <a:bodyPr/>
          <a:lstStyle/>
          <a:p>
            <a:pPr eaLnBrk="1" hangingPunct="1">
              <a:lnSpc>
                <a:spcPct val="90000"/>
              </a:lnSpc>
            </a:pPr>
            <a:r>
              <a:rPr lang="en-US" altLang="en-US" sz="2800" dirty="0">
                <a:solidFill>
                  <a:schemeClr val="accent6">
                    <a:lumMod val="90000"/>
                    <a:lumOff val="10000"/>
                  </a:schemeClr>
                </a:solidFill>
              </a:rPr>
              <a:t>Chapter 6</a:t>
            </a:r>
            <a:endParaRPr lang="uk-UA" altLang="en-US" sz="2800" dirty="0">
              <a:solidFill>
                <a:schemeClr val="accent6">
                  <a:lumMod val="90000"/>
                  <a:lumOff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204864"/>
            <a:ext cx="6553200" cy="508000"/>
          </a:xfrm>
        </p:spPr>
        <p:txBody>
          <a:bodyPr/>
          <a:lstStyle/>
          <a:p>
            <a:r>
              <a:rPr lang="en-US" dirty="0"/>
              <a:t>Visual Examples</a:t>
            </a:r>
          </a:p>
        </p:txBody>
      </p:sp>
      <p:sp>
        <p:nvSpPr>
          <p:cNvPr id="3" name="Content Placeholder 2"/>
          <p:cNvSpPr>
            <a:spLocks noGrp="1"/>
          </p:cNvSpPr>
          <p:nvPr>
            <p:ph idx="1"/>
          </p:nvPr>
        </p:nvSpPr>
        <p:spPr>
          <a:xfrm>
            <a:off x="1043608" y="3212976"/>
            <a:ext cx="7643812" cy="3312070"/>
          </a:xfrm>
        </p:spPr>
        <p:txBody>
          <a:bodyPr/>
          <a:lstStyle/>
          <a:p>
            <a:r>
              <a:rPr lang="en-US" dirty="0"/>
              <a:t>Make a visual image or video of what you are learning.</a:t>
            </a:r>
          </a:p>
          <a:p>
            <a:r>
              <a:rPr lang="en-US" dirty="0"/>
              <a:t>Use color to highlight important points.</a:t>
            </a:r>
          </a:p>
          <a:p>
            <a:r>
              <a:rPr lang="en-US" dirty="0"/>
              <a:t>Use mind maps to summarize information.</a:t>
            </a:r>
          </a:p>
          <a:p>
            <a:r>
              <a:rPr lang="en-US" dirty="0"/>
              <a:t>Pay attention to pictures, graphs, charts.</a:t>
            </a:r>
          </a:p>
          <a:p>
            <a:r>
              <a:rPr lang="en-US" dirty="0"/>
              <a:t>Use YouTube to explain difficult concepts.</a:t>
            </a:r>
          </a:p>
        </p:txBody>
      </p:sp>
      <p:pic>
        <p:nvPicPr>
          <p:cNvPr id="4" name="Picture 5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29"/>
            <a:ext cx="2794749"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05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80928"/>
            <a:ext cx="6553200" cy="508000"/>
          </a:xfrm>
        </p:spPr>
        <p:txBody>
          <a:bodyPr/>
          <a:lstStyle/>
          <a:p>
            <a:r>
              <a:rPr lang="en-US" dirty="0"/>
              <a:t>Auditory: learning through listening and talking</a:t>
            </a:r>
          </a:p>
        </p:txBody>
      </p:sp>
      <p:sp>
        <p:nvSpPr>
          <p:cNvPr id="3" name="Content Placeholder 2"/>
          <p:cNvSpPr>
            <a:spLocks noGrp="1"/>
          </p:cNvSpPr>
          <p:nvPr>
            <p:ph idx="1"/>
          </p:nvPr>
        </p:nvSpPr>
        <p:spPr>
          <a:xfrm>
            <a:off x="1023195" y="4077072"/>
            <a:ext cx="7643812" cy="2376265"/>
          </a:xfrm>
        </p:spPr>
        <p:txBody>
          <a:bodyPr/>
          <a:lstStyle/>
          <a:p>
            <a:pPr marL="0" indent="0">
              <a:buNone/>
            </a:pPr>
            <a:r>
              <a:rPr lang="en-US" dirty="0"/>
              <a:t>Use auditory strategies to reinforce visual learning.  </a:t>
            </a:r>
          </a:p>
        </p:txBody>
      </p:sp>
      <p:pic>
        <p:nvPicPr>
          <p:cNvPr id="4" name="Picture 5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11"/>
            <a:ext cx="3381848" cy="217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5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276872"/>
            <a:ext cx="6553200" cy="508000"/>
          </a:xfrm>
        </p:spPr>
        <p:txBody>
          <a:bodyPr/>
          <a:lstStyle/>
          <a:p>
            <a:r>
              <a:rPr lang="en-US" dirty="0"/>
              <a:t>Auditory Examples</a:t>
            </a:r>
          </a:p>
        </p:txBody>
      </p:sp>
      <p:sp>
        <p:nvSpPr>
          <p:cNvPr id="3" name="Content Placeholder 2"/>
          <p:cNvSpPr>
            <a:spLocks noGrp="1"/>
          </p:cNvSpPr>
          <p:nvPr>
            <p:ph idx="1"/>
          </p:nvPr>
        </p:nvSpPr>
        <p:spPr>
          <a:xfrm>
            <a:off x="1115616" y="3284984"/>
            <a:ext cx="7643812" cy="2375966"/>
          </a:xfrm>
        </p:spPr>
        <p:txBody>
          <a:bodyPr/>
          <a:lstStyle/>
          <a:p>
            <a:r>
              <a:rPr lang="en-US" dirty="0"/>
              <a:t>As you are reading, ask questions or say out loud what you think is important.</a:t>
            </a:r>
          </a:p>
          <a:p>
            <a:r>
              <a:rPr lang="en-US" dirty="0"/>
              <a:t>Rehearse or say information verbally.</a:t>
            </a:r>
          </a:p>
          <a:p>
            <a:r>
              <a:rPr lang="en-US" dirty="0"/>
              <a:t>Discuss what you are learning with others.  </a:t>
            </a:r>
          </a:p>
        </p:txBody>
      </p:sp>
    </p:spTree>
    <p:extLst>
      <p:ext uri="{BB962C8B-B14F-4D97-AF65-F5344CB8AC3E}">
        <p14:creationId xmlns:p14="http://schemas.microsoft.com/office/powerpoint/2010/main" val="134498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861048"/>
            <a:ext cx="7643812" cy="1008112"/>
          </a:xfrm>
        </p:spPr>
        <p:txBody>
          <a:bodyPr/>
          <a:lstStyle/>
          <a:p>
            <a:pPr marL="0" indent="0">
              <a:buNone/>
            </a:pPr>
            <a:r>
              <a:rPr lang="en-US" dirty="0"/>
              <a:t>Reinforce your learning by using a “hands on” approach.  </a:t>
            </a:r>
          </a:p>
        </p:txBody>
      </p:sp>
      <p:pic>
        <p:nvPicPr>
          <p:cNvPr id="119810" name="Picture 2" descr="Learn through moving, doing and tou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4" y="-603448"/>
            <a:ext cx="4766552"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img.deseretnews.com/images/article/midres/1083330/108333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0A5FD815-9F71-469F-BC29-A6AA5C8B99AA}"/>
              </a:ext>
            </a:extLst>
          </p:cNvPr>
          <p:cNvSpPr>
            <a:spLocks noGrp="1"/>
          </p:cNvSpPr>
          <p:nvPr>
            <p:ph type="title"/>
          </p:nvPr>
        </p:nvSpPr>
        <p:spPr>
          <a:xfrm>
            <a:off x="827584" y="3089300"/>
            <a:ext cx="6553200" cy="508000"/>
          </a:xfrm>
        </p:spPr>
        <p:txBody>
          <a:bodyPr/>
          <a:lstStyle/>
          <a:p>
            <a:r>
              <a:rPr lang="en-US" dirty="0"/>
              <a:t>Kinesthetic Learning</a:t>
            </a:r>
          </a:p>
        </p:txBody>
      </p:sp>
    </p:spTree>
    <p:extLst>
      <p:ext uri="{BB962C8B-B14F-4D97-AF65-F5344CB8AC3E}">
        <p14:creationId xmlns:p14="http://schemas.microsoft.com/office/powerpoint/2010/main" val="147179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57" y="2609133"/>
            <a:ext cx="6553200" cy="508000"/>
          </a:xfrm>
        </p:spPr>
        <p:txBody>
          <a:bodyPr/>
          <a:lstStyle/>
          <a:p>
            <a:r>
              <a:rPr lang="en-US" dirty="0"/>
              <a:t>Tactile Examples</a:t>
            </a:r>
          </a:p>
        </p:txBody>
      </p:sp>
      <p:sp>
        <p:nvSpPr>
          <p:cNvPr id="3" name="Content Placeholder 2"/>
          <p:cNvSpPr>
            <a:spLocks noGrp="1"/>
          </p:cNvSpPr>
          <p:nvPr>
            <p:ph idx="1"/>
          </p:nvPr>
        </p:nvSpPr>
        <p:spPr>
          <a:xfrm>
            <a:off x="827584" y="3284984"/>
            <a:ext cx="7643812" cy="3456384"/>
          </a:xfrm>
        </p:spPr>
        <p:txBody>
          <a:bodyPr/>
          <a:lstStyle/>
          <a:p>
            <a:r>
              <a:rPr lang="en-US" dirty="0"/>
              <a:t>Writing is one of the best tactile learning strategies.</a:t>
            </a:r>
          </a:p>
          <a:p>
            <a:r>
              <a:rPr lang="en-US" dirty="0"/>
              <a:t>Take notes, write a journal, or make an outline.</a:t>
            </a:r>
          </a:p>
          <a:p>
            <a:r>
              <a:rPr lang="en-US" dirty="0"/>
              <a:t>Use real objects to help you learn.  For example, in learning fractions, cut an apple in half.   </a:t>
            </a:r>
          </a:p>
        </p:txBody>
      </p:sp>
      <p:pic>
        <p:nvPicPr>
          <p:cNvPr id="12083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55"/>
            <a:ext cx="3674839" cy="243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8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08920"/>
            <a:ext cx="6553200" cy="508000"/>
          </a:xfrm>
        </p:spPr>
        <p:txBody>
          <a:bodyPr/>
          <a:lstStyle/>
          <a:p>
            <a:br>
              <a:rPr lang="en-US" dirty="0"/>
            </a:br>
            <a:r>
              <a:rPr lang="en-US" dirty="0"/>
              <a:t>Kinesthetic: learning through movement</a:t>
            </a:r>
          </a:p>
        </p:txBody>
      </p:sp>
      <p:sp>
        <p:nvSpPr>
          <p:cNvPr id="3" name="Content Placeholder 2"/>
          <p:cNvSpPr>
            <a:spLocks noGrp="1"/>
          </p:cNvSpPr>
          <p:nvPr>
            <p:ph idx="1"/>
          </p:nvPr>
        </p:nvSpPr>
        <p:spPr>
          <a:xfrm>
            <a:off x="971600" y="3645024"/>
            <a:ext cx="7643812" cy="2232249"/>
          </a:xfrm>
        </p:spPr>
        <p:txBody>
          <a:bodyPr/>
          <a:lstStyle/>
          <a:p>
            <a:pPr marL="0" indent="0">
              <a:buNone/>
            </a:pPr>
            <a:endParaRPr lang="en-US" dirty="0"/>
          </a:p>
          <a:p>
            <a:pPr marL="0" indent="0">
              <a:buNone/>
            </a:pPr>
            <a:r>
              <a:rPr lang="en-US" dirty="0"/>
              <a:t>You don’t forget how to ride a bike, right?</a:t>
            </a:r>
          </a:p>
        </p:txBody>
      </p:sp>
      <p:pic>
        <p:nvPicPr>
          <p:cNvPr id="4" name="Picture 57">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57400" cy="23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0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36912"/>
            <a:ext cx="6553200" cy="508000"/>
          </a:xfrm>
        </p:spPr>
        <p:txBody>
          <a:bodyPr/>
          <a:lstStyle/>
          <a:p>
            <a:r>
              <a:rPr lang="en-US" dirty="0"/>
              <a:t>Kinesthetic Examples</a:t>
            </a:r>
          </a:p>
        </p:txBody>
      </p:sp>
      <p:sp>
        <p:nvSpPr>
          <p:cNvPr id="3" name="Content Placeholder 2"/>
          <p:cNvSpPr>
            <a:spLocks noGrp="1"/>
          </p:cNvSpPr>
          <p:nvPr>
            <p:ph idx="1"/>
          </p:nvPr>
        </p:nvSpPr>
        <p:spPr>
          <a:xfrm>
            <a:off x="1043608" y="3501008"/>
            <a:ext cx="7643812" cy="2303958"/>
          </a:xfrm>
        </p:spPr>
        <p:txBody>
          <a:bodyPr/>
          <a:lstStyle/>
          <a:p>
            <a:r>
              <a:rPr lang="en-US" dirty="0"/>
              <a:t>Move while studying.  Review the important points while on your exercise bike.</a:t>
            </a:r>
          </a:p>
          <a:p>
            <a:r>
              <a:rPr lang="en-US" dirty="0"/>
              <a:t>Study in different locations.</a:t>
            </a:r>
          </a:p>
          <a:p>
            <a:r>
              <a:rPr lang="en-US" dirty="0"/>
              <a:t>Use a study group to teach someone else.  </a:t>
            </a:r>
          </a:p>
        </p:txBody>
      </p:sp>
    </p:spTree>
    <p:extLst>
      <p:ext uri="{BB962C8B-B14F-4D97-AF65-F5344CB8AC3E}">
        <p14:creationId xmlns:p14="http://schemas.microsoft.com/office/powerpoint/2010/main" val="419936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986911"/>
            <a:ext cx="6553200" cy="508000"/>
          </a:xfrm>
        </p:spPr>
        <p:txBody>
          <a:bodyPr/>
          <a:lstStyle/>
          <a:p>
            <a:r>
              <a:rPr lang="en-US" dirty="0"/>
              <a:t>Olfactory: learning by smell </a:t>
            </a:r>
          </a:p>
        </p:txBody>
      </p:sp>
      <p:sp>
        <p:nvSpPr>
          <p:cNvPr id="3" name="Content Placeholder 2"/>
          <p:cNvSpPr>
            <a:spLocks noGrp="1"/>
          </p:cNvSpPr>
          <p:nvPr>
            <p:ph idx="1"/>
          </p:nvPr>
        </p:nvSpPr>
        <p:spPr>
          <a:xfrm>
            <a:off x="1043608" y="3634703"/>
            <a:ext cx="7643812" cy="3168353"/>
          </a:xfrm>
        </p:spPr>
        <p:txBody>
          <a:bodyPr/>
          <a:lstStyle/>
          <a:p>
            <a:pPr marL="0" indent="0">
              <a:buNone/>
            </a:pPr>
            <a:r>
              <a:rPr lang="en-US" dirty="0"/>
              <a:t>Smell is strongly associated with memory and learning because it is connected to emotions.  </a:t>
            </a:r>
          </a:p>
          <a:p>
            <a:pPr marL="0" indent="0">
              <a:buNone/>
            </a:pPr>
            <a:r>
              <a:rPr lang="en-US" dirty="0"/>
              <a:t>Can you remember the smell of fresh baked cookies?</a:t>
            </a:r>
          </a:p>
          <a:p>
            <a:pPr marL="0" indent="0">
              <a:buNone/>
            </a:pPr>
            <a:r>
              <a:rPr lang="en-US" dirty="0"/>
              <a:t>Are the commercials correct?  Does your body spray attract the opposite sex?</a:t>
            </a:r>
          </a:p>
        </p:txBody>
      </p:sp>
      <p:pic>
        <p:nvPicPr>
          <p:cNvPr id="12083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 y="0"/>
            <a:ext cx="4455517" cy="297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4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36912"/>
            <a:ext cx="6553200" cy="508000"/>
          </a:xfrm>
        </p:spPr>
        <p:txBody>
          <a:bodyPr/>
          <a:lstStyle/>
          <a:p>
            <a:r>
              <a:rPr lang="en-US" dirty="0"/>
              <a:t>Olfactory Examples</a:t>
            </a:r>
          </a:p>
        </p:txBody>
      </p:sp>
      <p:sp>
        <p:nvSpPr>
          <p:cNvPr id="3" name="Content Placeholder 2"/>
          <p:cNvSpPr>
            <a:spLocks noGrp="1"/>
          </p:cNvSpPr>
          <p:nvPr>
            <p:ph idx="1"/>
          </p:nvPr>
        </p:nvSpPr>
        <p:spPr>
          <a:xfrm>
            <a:off x="899592" y="3573016"/>
            <a:ext cx="7643812" cy="2376264"/>
          </a:xfrm>
        </p:spPr>
        <p:txBody>
          <a:bodyPr/>
          <a:lstStyle/>
          <a:p>
            <a:r>
              <a:rPr lang="en-US" dirty="0"/>
              <a:t>When creating that visual picture or video, include the sense of smell.</a:t>
            </a:r>
          </a:p>
          <a:p>
            <a:r>
              <a:rPr lang="en-US" dirty="0"/>
              <a:t>Study with a scented candle.</a:t>
            </a:r>
          </a:p>
          <a:p>
            <a:r>
              <a:rPr lang="en-US" dirty="0"/>
              <a:t>Can you think of creative ways to use smell?</a:t>
            </a:r>
          </a:p>
        </p:txBody>
      </p:sp>
    </p:spTree>
    <p:extLst>
      <p:ext uri="{BB962C8B-B14F-4D97-AF65-F5344CB8AC3E}">
        <p14:creationId xmlns:p14="http://schemas.microsoft.com/office/powerpoint/2010/main" val="39000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068960"/>
            <a:ext cx="6553200" cy="508000"/>
          </a:xfrm>
        </p:spPr>
        <p:txBody>
          <a:bodyPr/>
          <a:lstStyle/>
          <a:p>
            <a:r>
              <a:rPr lang="en-US" sz="2800" dirty="0"/>
              <a:t>Gustatory: learning through taste</a:t>
            </a:r>
          </a:p>
        </p:txBody>
      </p:sp>
      <p:sp>
        <p:nvSpPr>
          <p:cNvPr id="3" name="Content Placeholder 2"/>
          <p:cNvSpPr>
            <a:spLocks noGrp="1"/>
          </p:cNvSpPr>
          <p:nvPr>
            <p:ph idx="1"/>
          </p:nvPr>
        </p:nvSpPr>
        <p:spPr>
          <a:xfrm>
            <a:off x="1115616" y="4149080"/>
            <a:ext cx="7643812" cy="2232249"/>
          </a:xfrm>
        </p:spPr>
        <p:txBody>
          <a:bodyPr/>
          <a:lstStyle/>
          <a:p>
            <a:pPr marL="0" indent="0">
              <a:buNone/>
            </a:pPr>
            <a:r>
              <a:rPr lang="en-US" dirty="0"/>
              <a:t>The sense of taste stimulates the reward center of the brain which regulates motivation and learning.  </a:t>
            </a:r>
          </a:p>
        </p:txBody>
      </p:sp>
      <p:pic>
        <p:nvPicPr>
          <p:cNvPr id="121858" name="Picture 2" descr="Photo of a woman eating an 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20280" cy="269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45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4705-C3D0-4A94-9D87-DB36804C4D0D}"/>
              </a:ext>
            </a:extLst>
          </p:cNvPr>
          <p:cNvSpPr>
            <a:spLocks noGrp="1"/>
          </p:cNvSpPr>
          <p:nvPr>
            <p:ph type="title"/>
          </p:nvPr>
        </p:nvSpPr>
        <p:spPr>
          <a:xfrm>
            <a:off x="899592" y="2276872"/>
            <a:ext cx="6553200" cy="508000"/>
          </a:xfrm>
        </p:spPr>
        <p:txBody>
          <a:bodyPr wrap="square" anchor="ctr">
            <a:normAutofit/>
          </a:bodyPr>
          <a:lstStyle/>
          <a:p>
            <a:pPr>
              <a:lnSpc>
                <a:spcPct val="90000"/>
              </a:lnSpc>
            </a:pPr>
            <a:r>
              <a:rPr lang="en-US" sz="2800" dirty="0"/>
              <a:t>Rainbows and Circles</a:t>
            </a:r>
          </a:p>
        </p:txBody>
      </p:sp>
      <p:sp>
        <p:nvSpPr>
          <p:cNvPr id="3" name="Content Placeholder 2">
            <a:extLst>
              <a:ext uri="{FF2B5EF4-FFF2-40B4-BE49-F238E27FC236}">
                <a16:creationId xmlns:a16="http://schemas.microsoft.com/office/drawing/2014/main" id="{D166C8C5-8D0C-4500-8B34-CB9859CB11BF}"/>
              </a:ext>
            </a:extLst>
          </p:cNvPr>
          <p:cNvSpPr>
            <a:spLocks noGrp="1"/>
          </p:cNvSpPr>
          <p:nvPr>
            <p:ph sz="half" idx="1"/>
          </p:nvPr>
        </p:nvSpPr>
        <p:spPr>
          <a:xfrm>
            <a:off x="971600" y="2962771"/>
            <a:ext cx="4536107" cy="3455987"/>
          </a:xfrm>
        </p:spPr>
        <p:txBody>
          <a:bodyPr wrap="square" anchor="t">
            <a:normAutofit/>
          </a:bodyPr>
          <a:lstStyle/>
          <a:p>
            <a:pPr marL="0" indent="0">
              <a:lnSpc>
                <a:spcPct val="90000"/>
              </a:lnSpc>
              <a:buNone/>
            </a:pPr>
            <a:r>
              <a:rPr lang="en-US" sz="2000" dirty="0"/>
              <a:t>Scientifically, we know that the rainbow is a full circle, but we can only see half of the rainbow with our eyes. The rainbow is a beautiful symbol of the richness of life and the power of the circle. All things of importance are done in a circle, and one step connects to the next. Let your new study skills guide your success and know that the power of the circle is with you in each phase of your growth</a:t>
            </a:r>
          </a:p>
        </p:txBody>
      </p:sp>
      <p:pic>
        <p:nvPicPr>
          <p:cNvPr id="5" name="Graphic 4" descr="Rainbow with solid fill">
            <a:extLst>
              <a:ext uri="{FF2B5EF4-FFF2-40B4-BE49-F238E27FC236}">
                <a16:creationId xmlns:a16="http://schemas.microsoft.com/office/drawing/2014/main" id="{DA98819F-0385-4728-919B-0CBDA5D899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0152" y="2866182"/>
            <a:ext cx="2413893" cy="2413893"/>
          </a:xfrm>
          <a:prstGeom prst="rect">
            <a:avLst/>
          </a:prstGeom>
        </p:spPr>
      </p:pic>
    </p:spTree>
    <p:extLst>
      <p:ext uri="{BB962C8B-B14F-4D97-AF65-F5344CB8AC3E}">
        <p14:creationId xmlns:p14="http://schemas.microsoft.com/office/powerpoint/2010/main" val="203732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92896"/>
            <a:ext cx="6553200" cy="508000"/>
          </a:xfrm>
        </p:spPr>
        <p:txBody>
          <a:bodyPr/>
          <a:lstStyle/>
          <a:p>
            <a:r>
              <a:rPr lang="en-US" dirty="0"/>
              <a:t>Gustatory Examples</a:t>
            </a:r>
          </a:p>
        </p:txBody>
      </p:sp>
      <p:sp>
        <p:nvSpPr>
          <p:cNvPr id="3" name="Content Placeholder 2"/>
          <p:cNvSpPr>
            <a:spLocks noGrp="1"/>
          </p:cNvSpPr>
          <p:nvPr>
            <p:ph idx="1"/>
          </p:nvPr>
        </p:nvSpPr>
        <p:spPr>
          <a:xfrm>
            <a:off x="971600" y="3068960"/>
            <a:ext cx="7643812" cy="3240062"/>
          </a:xfrm>
        </p:spPr>
        <p:txBody>
          <a:bodyPr/>
          <a:lstStyle/>
          <a:p>
            <a:r>
              <a:rPr lang="en-US" dirty="0"/>
              <a:t>Chew gum while studying</a:t>
            </a:r>
          </a:p>
          <a:p>
            <a:r>
              <a:rPr lang="en-US" dirty="0"/>
              <a:t>Occasionally enjoy your favorite piece of candy while learning something difficult. </a:t>
            </a:r>
          </a:p>
          <a:p>
            <a:pPr marL="0" indent="0">
              <a:buNone/>
            </a:pPr>
            <a:endParaRPr lang="en-US" dirty="0"/>
          </a:p>
          <a:p>
            <a:pPr marL="0" indent="0">
              <a:buNone/>
            </a:pPr>
            <a:r>
              <a:rPr lang="en-US" dirty="0">
                <a:solidFill>
                  <a:schemeClr val="bg2"/>
                </a:solidFill>
              </a:rPr>
              <a:t>Caution</a:t>
            </a:r>
            <a:r>
              <a:rPr lang="en-US" dirty="0"/>
              <a:t>: Use this technique in moderation so you don’t gain weight.  </a:t>
            </a:r>
          </a:p>
        </p:txBody>
      </p:sp>
    </p:spTree>
    <p:extLst>
      <p:ext uri="{BB962C8B-B14F-4D97-AF65-F5344CB8AC3E}">
        <p14:creationId xmlns:p14="http://schemas.microsoft.com/office/powerpoint/2010/main" val="52360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564904"/>
            <a:ext cx="6553200" cy="508000"/>
          </a:xfrm>
        </p:spPr>
        <p:txBody>
          <a:bodyPr/>
          <a:lstStyle/>
          <a:p>
            <a:r>
              <a:rPr lang="en-US" dirty="0">
                <a:solidFill>
                  <a:schemeClr val="bg2"/>
                </a:solidFill>
              </a:rPr>
              <a:t>Use all your senses to remember</a:t>
            </a:r>
            <a:r>
              <a:rPr lang="en-US" dirty="0"/>
              <a:t>.</a:t>
            </a:r>
          </a:p>
        </p:txBody>
      </p:sp>
      <p:sp>
        <p:nvSpPr>
          <p:cNvPr id="3" name="Content Placeholder 2"/>
          <p:cNvSpPr>
            <a:spLocks noGrp="1"/>
          </p:cNvSpPr>
          <p:nvPr>
            <p:ph idx="1"/>
          </p:nvPr>
        </p:nvSpPr>
        <p:spPr>
          <a:xfrm>
            <a:off x="611560" y="3501008"/>
            <a:ext cx="7643812" cy="3096344"/>
          </a:xfrm>
        </p:spPr>
        <p:txBody>
          <a:bodyPr/>
          <a:lstStyle/>
          <a:p>
            <a:pPr marL="0" indent="0">
              <a:buNone/>
            </a:pPr>
            <a:r>
              <a:rPr lang="en-US" sz="2400" dirty="0"/>
              <a:t>For example, when learning Spanish, motivate yourself to learn by watching travel videos, listen to the words and say them out loud, make a visual picture of the words you are trying to remember, imagine the smell of Mexican food, eat some salsa and chips, and if possible, travel to a Spanish speaking country to practice the language.  Review vocabulary while on your exercise bike.  Study in different locations.  </a:t>
            </a:r>
          </a:p>
        </p:txBody>
      </p:sp>
    </p:spTree>
    <p:extLst>
      <p:ext uri="{BB962C8B-B14F-4D97-AF65-F5344CB8AC3E}">
        <p14:creationId xmlns:p14="http://schemas.microsoft.com/office/powerpoint/2010/main" val="46346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71550" y="2349500"/>
            <a:ext cx="6553200" cy="508000"/>
          </a:xfrm>
        </p:spPr>
        <p:txBody>
          <a:bodyPr/>
          <a:lstStyle/>
          <a:p>
            <a:pPr eaLnBrk="1" hangingPunct="1"/>
            <a:r>
              <a:rPr lang="en-US" altLang="en-US" dirty="0"/>
              <a:t>Read to Remember</a:t>
            </a:r>
          </a:p>
        </p:txBody>
      </p:sp>
      <p:pic>
        <p:nvPicPr>
          <p:cNvPr id="63491" name="Picture 1" descr="Photo of student reading a book.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944813"/>
            <a:ext cx="558006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3284538"/>
            <a:ext cx="7772400" cy="1143000"/>
          </a:xfrm>
        </p:spPr>
        <p:txBody>
          <a:bodyPr/>
          <a:lstStyle/>
          <a:p>
            <a:pPr eaLnBrk="1" hangingPunct="1"/>
            <a:r>
              <a:rPr lang="en-US" altLang="en-US" sz="6600" dirty="0"/>
              <a:t>SQ4R</a:t>
            </a:r>
            <a:br>
              <a:rPr lang="en-US" altLang="en-US" sz="6600" dirty="0"/>
            </a:br>
            <a:r>
              <a:rPr lang="en-US" altLang="en-US" sz="6600" dirty="0"/>
              <a:t>A shortcut to college reading</a:t>
            </a:r>
          </a:p>
        </p:txBody>
      </p:sp>
      <p:graphicFrame>
        <p:nvGraphicFramePr>
          <p:cNvPr id="2549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6655073"/>
              </p:ext>
            </p:extLst>
          </p:nvPr>
        </p:nvGraphicFramePr>
        <p:xfrm>
          <a:off x="7164388" y="4627563"/>
          <a:ext cx="1384300" cy="2036762"/>
        </p:xfrm>
        <a:graphic>
          <a:graphicData uri="http://schemas.openxmlformats.org/presentationml/2006/ole">
            <mc:AlternateContent xmlns:mc="http://schemas.openxmlformats.org/markup-compatibility/2006">
              <mc:Choice xmlns:v="urn:schemas-microsoft-com:vml" Requires="v">
                <p:oleObj name="Clip" r:id="rId3" imgW="2247900" imgH="3306763" progId="MS_ClipArt_Gallery.2">
                  <p:embed/>
                </p:oleObj>
              </mc:Choice>
              <mc:Fallback>
                <p:oleObj name="Clip" r:id="rId3" imgW="2247900" imgH="3306763" progId="MS_ClipArt_Gallery.2">
                  <p:embed/>
                  <p:pic>
                    <p:nvPicPr>
                      <p:cNvPr id="254979" name="Object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627563"/>
                        <a:ext cx="138430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 calcmode="lin" valueType="num">
                                      <p:cBhvr additive="base">
                                        <p:cTn id="7" dur="500" fill="hold"/>
                                        <p:tgtEl>
                                          <p:spTgt spid="254979"/>
                                        </p:tgtEl>
                                        <p:attrNameLst>
                                          <p:attrName>ppt_x</p:attrName>
                                        </p:attrNameLst>
                                      </p:cBhvr>
                                      <p:tavLst>
                                        <p:tav tm="0">
                                          <p:val>
                                            <p:strVal val="1+#ppt_w/2"/>
                                          </p:val>
                                        </p:tav>
                                        <p:tav tm="100000">
                                          <p:val>
                                            <p:strVal val="#ppt_x"/>
                                          </p:val>
                                        </p:tav>
                                      </p:tavLst>
                                    </p:anim>
                                    <p:anim calcmode="lin" valueType="num">
                                      <p:cBhvr additive="base">
                                        <p:cTn id="8" dur="500" fill="hold"/>
                                        <p:tgtEl>
                                          <p:spTgt spid="2549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755650" y="3716338"/>
            <a:ext cx="7772400" cy="1143000"/>
          </a:xfrm>
        </p:spPr>
        <p:txBody>
          <a:bodyPr/>
          <a:lstStyle/>
          <a:p>
            <a:pPr eaLnBrk="1" hangingPunct="1"/>
            <a:r>
              <a:rPr lang="en-US" altLang="en-US" sz="6000" dirty="0"/>
              <a:t>Read once</a:t>
            </a:r>
            <a:br>
              <a:rPr lang="en-US" altLang="en-US" sz="6000" dirty="0"/>
            </a:br>
            <a:r>
              <a:rPr lang="en-US" altLang="en-US" sz="5400" dirty="0"/>
              <a:t>Instead of </a:t>
            </a:r>
            <a:r>
              <a:rPr lang="en-US" altLang="en-US" sz="5400" dirty="0">
                <a:solidFill>
                  <a:srgbClr val="C00000"/>
                </a:solidFill>
              </a:rPr>
              <a:t>Re-reading.</a:t>
            </a:r>
            <a:br>
              <a:rPr lang="en-US" altLang="en-US" sz="6000" dirty="0">
                <a:solidFill>
                  <a:srgbClr val="66FF33"/>
                </a:solidFill>
              </a:rPr>
            </a:br>
            <a:br>
              <a:rPr lang="en-US" altLang="en-US" sz="6000" dirty="0">
                <a:solidFill>
                  <a:srgbClr val="66FF33"/>
                </a:solidFill>
              </a:rPr>
            </a:br>
            <a:r>
              <a:rPr lang="en-US" altLang="en-US" sz="6000" dirty="0"/>
              <a:t>Recite for memory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02"/>
                                        </p:tgtEl>
                                        <p:attrNameLst>
                                          <p:attrName>style.visibility</p:attrName>
                                        </p:attrNameLst>
                                      </p:cBhvr>
                                      <p:to>
                                        <p:strVal val="visible"/>
                                      </p:to>
                                    </p:set>
                                    <p:anim calcmode="lin" valueType="num">
                                      <p:cBhvr additive="base">
                                        <p:cTn id="7" dur="500" fill="hold"/>
                                        <p:tgtEl>
                                          <p:spTgt spid="256002"/>
                                        </p:tgtEl>
                                        <p:attrNameLst>
                                          <p:attrName>ppt_x</p:attrName>
                                        </p:attrNameLst>
                                      </p:cBhvr>
                                      <p:tavLst>
                                        <p:tav tm="0">
                                          <p:val>
                                            <p:strVal val="0-#ppt_w/2"/>
                                          </p:val>
                                        </p:tav>
                                        <p:tav tm="100000">
                                          <p:val>
                                            <p:strVal val="#ppt_x"/>
                                          </p:val>
                                        </p:tav>
                                      </p:tavLst>
                                    </p:anim>
                                    <p:anim calcmode="lin" valueType="num">
                                      <p:cBhvr additive="base">
                                        <p:cTn id="8" dur="500" fill="hold"/>
                                        <p:tgtEl>
                                          <p:spTgt spid="2560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1188" y="3430588"/>
            <a:ext cx="7772400" cy="1143000"/>
          </a:xfrm>
        </p:spPr>
        <p:txBody>
          <a:bodyPr/>
          <a:lstStyle/>
          <a:p>
            <a:pPr eaLnBrk="1" hangingPunct="1"/>
            <a:r>
              <a:rPr lang="en-US" altLang="en-US" sz="6000"/>
              <a:t>Step 1</a:t>
            </a:r>
            <a:br>
              <a:rPr lang="en-US" altLang="en-US" sz="6000"/>
            </a:br>
            <a:br>
              <a:rPr lang="en-US" altLang="en-US" sz="6000"/>
            </a:br>
            <a:r>
              <a:rPr lang="en-US" altLang="en-US" sz="6000"/>
              <a:t>Survey</a:t>
            </a:r>
            <a:br>
              <a:rPr lang="en-US" altLang="en-US" sz="6000"/>
            </a:br>
            <a:r>
              <a:rPr lang="en-US" altLang="en-US" sz="6000"/>
              <a:t>Question</a:t>
            </a:r>
          </a:p>
        </p:txBody>
      </p:sp>
      <p:sp>
        <p:nvSpPr>
          <p:cNvPr id="257027" name="Text Box 3"/>
          <p:cNvSpPr txBox="1">
            <a:spLocks noChangeArrowheads="1"/>
          </p:cNvSpPr>
          <p:nvPr/>
        </p:nvSpPr>
        <p:spPr bwMode="auto">
          <a:xfrm>
            <a:off x="5508625" y="5157788"/>
            <a:ext cx="27495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8000" dirty="0">
                <a:solidFill>
                  <a:srgbClr val="C00000"/>
                </a:solidFill>
                <a:latin typeface="+mn-lt"/>
              </a:rPr>
              <a:t>FAST</a:t>
            </a:r>
            <a:endParaRPr lang="en-US" altLang="en-US" sz="6000"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257027"/>
                                        </p:tgtEl>
                                        <p:attrNameLst>
                                          <p:attrName>style.visibility</p:attrName>
                                        </p:attrNameLst>
                                      </p:cBhvr>
                                      <p:to>
                                        <p:strVal val="visible"/>
                                      </p:to>
                                    </p:set>
                                    <p:anim calcmode="lin" valueType="num">
                                      <p:cBhvr additive="base">
                                        <p:cTn id="7" dur="75" fill="hold"/>
                                        <p:tgtEl>
                                          <p:spTgt spid="257027"/>
                                        </p:tgtEl>
                                        <p:attrNameLst>
                                          <p:attrName>ppt_x</p:attrName>
                                        </p:attrNameLst>
                                      </p:cBhvr>
                                      <p:tavLst>
                                        <p:tav tm="0">
                                          <p:val>
                                            <p:strVal val="0-#ppt_w/2"/>
                                          </p:val>
                                        </p:tav>
                                        <p:tav tm="100000">
                                          <p:val>
                                            <p:strVal val="#ppt_x"/>
                                          </p:val>
                                        </p:tav>
                                      </p:tavLst>
                                    </p:anim>
                                    <p:anim calcmode="lin" valueType="num">
                                      <p:cBhvr additive="base">
                                        <p:cTn id="8" dur="75" fill="hold"/>
                                        <p:tgtEl>
                                          <p:spTgt spid="2570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71550" y="2492375"/>
            <a:ext cx="6553200" cy="508000"/>
          </a:xfrm>
        </p:spPr>
        <p:txBody>
          <a:bodyPr/>
          <a:lstStyle/>
          <a:p>
            <a:pPr eaLnBrk="1" hangingPunct="1"/>
            <a:r>
              <a:rPr lang="en-US" altLang="en-US" sz="6000"/>
              <a:t>Why?</a:t>
            </a:r>
          </a:p>
        </p:txBody>
      </p:sp>
      <p:sp>
        <p:nvSpPr>
          <p:cNvPr id="258051" name="Text Box 3"/>
          <p:cNvSpPr txBox="1">
            <a:spLocks noChangeArrowheads="1"/>
          </p:cNvSpPr>
          <p:nvPr/>
        </p:nvSpPr>
        <p:spPr bwMode="auto">
          <a:xfrm>
            <a:off x="827088" y="3716338"/>
            <a:ext cx="78311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4800"/>
              <a:t>Beginning of speed reading</a:t>
            </a:r>
          </a:p>
          <a:p>
            <a:pPr eaLnBrk="1" hangingPunct="1">
              <a:spcBef>
                <a:spcPct val="0"/>
              </a:spcBef>
            </a:pPr>
            <a:r>
              <a:rPr lang="en-US" altLang="en-US" sz="4800"/>
              <a:t>Improves comprehension</a:t>
            </a:r>
            <a:endParaRPr lang="en-US" altLang="en-US" sz="4800">
              <a:solidFill>
                <a:srgbClr val="FAFD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8051"/>
                                        </p:tgtEl>
                                        <p:attrNameLst>
                                          <p:attrName>style.visibility</p:attrName>
                                        </p:attrNameLst>
                                      </p:cBhvr>
                                      <p:to>
                                        <p:strVal val="visible"/>
                                      </p:to>
                                    </p:set>
                                    <p:anim calcmode="lin" valueType="num">
                                      <p:cBhvr additive="base">
                                        <p:cTn id="7" dur="500" fill="hold"/>
                                        <p:tgtEl>
                                          <p:spTgt spid="258051"/>
                                        </p:tgtEl>
                                        <p:attrNameLst>
                                          <p:attrName>ppt_x</p:attrName>
                                        </p:attrNameLst>
                                      </p:cBhvr>
                                      <p:tavLst>
                                        <p:tav tm="0">
                                          <p:val>
                                            <p:strVal val="0-#ppt_w/2"/>
                                          </p:val>
                                        </p:tav>
                                        <p:tav tm="100000">
                                          <p:val>
                                            <p:strVal val="#ppt_x"/>
                                          </p:val>
                                        </p:tav>
                                      </p:tavLst>
                                    </p:anim>
                                    <p:anim calcmode="lin" valueType="num">
                                      <p:cBhvr additive="base">
                                        <p:cTn id="8" dur="500" fill="hold"/>
                                        <p:tgtEl>
                                          <p:spTgt spid="258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00113" y="2420938"/>
            <a:ext cx="6553200" cy="508000"/>
          </a:xfrm>
        </p:spPr>
        <p:txBody>
          <a:bodyPr/>
          <a:lstStyle/>
          <a:p>
            <a:pPr eaLnBrk="1" hangingPunct="1"/>
            <a:r>
              <a:rPr lang="en-US" altLang="en-US" sz="6000"/>
              <a:t>How?</a:t>
            </a:r>
          </a:p>
        </p:txBody>
      </p:sp>
      <p:sp>
        <p:nvSpPr>
          <p:cNvPr id="74755" name="Rectangle 4"/>
          <p:cNvSpPr>
            <a:spLocks noGrp="1" noChangeArrowheads="1"/>
          </p:cNvSpPr>
          <p:nvPr>
            <p:ph type="body" idx="1"/>
          </p:nvPr>
        </p:nvSpPr>
        <p:spPr>
          <a:xfrm>
            <a:off x="684213" y="3429000"/>
            <a:ext cx="7772400" cy="2900363"/>
          </a:xfrm>
        </p:spPr>
        <p:txBody>
          <a:bodyPr/>
          <a:lstStyle/>
          <a:p>
            <a:pPr eaLnBrk="1" hangingPunct="1"/>
            <a:r>
              <a:rPr lang="en-US" altLang="en-US"/>
              <a:t>Quickly look over the chapter.</a:t>
            </a:r>
          </a:p>
          <a:p>
            <a:pPr eaLnBrk="1" hangingPunct="1"/>
            <a:r>
              <a:rPr lang="en-US" altLang="en-US"/>
              <a:t>Turn the subtitles into 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87624" y="2420888"/>
            <a:ext cx="6553200" cy="508000"/>
          </a:xfrm>
        </p:spPr>
        <p:txBody>
          <a:bodyPr/>
          <a:lstStyle/>
          <a:p>
            <a:pPr eaLnBrk="1" hangingPunct="1"/>
            <a:r>
              <a:rPr lang="en-US" altLang="en-US" sz="4000" dirty="0"/>
              <a:t>Survey</a:t>
            </a:r>
          </a:p>
        </p:txBody>
      </p:sp>
      <p:sp>
        <p:nvSpPr>
          <p:cNvPr id="260099" name="Rectangle 3"/>
          <p:cNvSpPr>
            <a:spLocks noGrp="1" noChangeArrowheads="1"/>
          </p:cNvSpPr>
          <p:nvPr>
            <p:ph type="body" idx="1"/>
          </p:nvPr>
        </p:nvSpPr>
        <p:spPr>
          <a:xfrm>
            <a:off x="899592" y="3140968"/>
            <a:ext cx="7643812" cy="2951162"/>
          </a:xfrm>
        </p:spPr>
        <p:txBody>
          <a:bodyPr/>
          <a:lstStyle/>
          <a:p>
            <a:pPr eaLnBrk="1" hangingPunct="1"/>
            <a:r>
              <a:rPr lang="en-US" altLang="en-US" dirty="0"/>
              <a:t>See the big picture.</a:t>
            </a:r>
          </a:p>
          <a:p>
            <a:pPr eaLnBrk="1" hangingPunct="1"/>
            <a:r>
              <a:rPr lang="en-US" altLang="en-US" dirty="0"/>
              <a:t>Ease into studying.</a:t>
            </a:r>
          </a:p>
          <a:p>
            <a:pPr eaLnBrk="1" hangingPunct="1"/>
            <a:r>
              <a:rPr lang="en-US" altLang="en-US" dirty="0"/>
              <a:t>Warm up.</a:t>
            </a:r>
          </a:p>
          <a:p>
            <a:pPr eaLnBrk="1" hangingPunct="1"/>
            <a:r>
              <a:rPr lang="en-US" altLang="en-US" dirty="0"/>
              <a:t>Create a basic background.</a:t>
            </a:r>
          </a:p>
          <a:p>
            <a:pPr eaLnBrk="1" hangingPunct="1"/>
            <a:r>
              <a:rPr lang="en-US" altLang="en-US" dirty="0"/>
              <a:t>Get started.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slide(fromBottom)">
                                      <p:cBhvr>
                                        <p:cTn id="7" dur="500"/>
                                        <p:tgtEl>
                                          <p:spTgt spid="260099">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60099">
                                            <p:txEl>
                                              <p:pRg st="1" end="1"/>
                                            </p:txEl>
                                          </p:spTgt>
                                        </p:tgtEl>
                                        <p:attrNameLst>
                                          <p:attrName>style.visibility</p:attrName>
                                        </p:attrNameLst>
                                      </p:cBhvr>
                                      <p:to>
                                        <p:strVal val="visible"/>
                                      </p:to>
                                    </p:set>
                                    <p:animEffect transition="in" filter="slide(fromBottom)">
                                      <p:cBhvr>
                                        <p:cTn id="11" dur="500"/>
                                        <p:tgtEl>
                                          <p:spTgt spid="260099">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60099">
                                            <p:txEl>
                                              <p:pRg st="2" end="2"/>
                                            </p:txEl>
                                          </p:spTgt>
                                        </p:tgtEl>
                                        <p:attrNameLst>
                                          <p:attrName>style.visibility</p:attrName>
                                        </p:attrNameLst>
                                      </p:cBhvr>
                                      <p:to>
                                        <p:strVal val="visible"/>
                                      </p:to>
                                    </p:set>
                                    <p:animEffect transition="in" filter="slide(fromBottom)">
                                      <p:cBhvr>
                                        <p:cTn id="15" dur="500"/>
                                        <p:tgtEl>
                                          <p:spTgt spid="260099">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60099">
                                            <p:txEl>
                                              <p:pRg st="3" end="3"/>
                                            </p:txEl>
                                          </p:spTgt>
                                        </p:tgtEl>
                                        <p:attrNameLst>
                                          <p:attrName>style.visibility</p:attrName>
                                        </p:attrNameLst>
                                      </p:cBhvr>
                                      <p:to>
                                        <p:strVal val="visible"/>
                                      </p:to>
                                    </p:set>
                                    <p:animEffect transition="in" filter="slide(fromBottom)">
                                      <p:cBhvr>
                                        <p:cTn id="19" dur="500"/>
                                        <p:tgtEl>
                                          <p:spTgt spid="260099">
                                            <p:txEl>
                                              <p:pRg st="3" end="3"/>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60099">
                                            <p:txEl>
                                              <p:pRg st="4" end="4"/>
                                            </p:txEl>
                                          </p:spTgt>
                                        </p:tgtEl>
                                        <p:attrNameLst>
                                          <p:attrName>style.visibility</p:attrName>
                                        </p:attrNameLst>
                                      </p:cBhvr>
                                      <p:to>
                                        <p:strVal val="visible"/>
                                      </p:to>
                                    </p:set>
                                    <p:animEffect transition="in" filter="slide(fromBottom)">
                                      <p:cBhvr>
                                        <p:cTn id="23" dur="500"/>
                                        <p:tgtEl>
                                          <p:spTgt spid="260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16013" y="2420938"/>
            <a:ext cx="6553200" cy="508000"/>
          </a:xfrm>
        </p:spPr>
        <p:txBody>
          <a:bodyPr/>
          <a:lstStyle/>
          <a:p>
            <a:pPr eaLnBrk="1" hangingPunct="1"/>
            <a:r>
              <a:rPr lang="en-US" altLang="en-US" sz="6000" dirty="0"/>
              <a:t>Question</a:t>
            </a:r>
          </a:p>
        </p:txBody>
      </p:sp>
      <p:sp>
        <p:nvSpPr>
          <p:cNvPr id="261123" name="Rectangle 3"/>
          <p:cNvSpPr>
            <a:spLocks noGrp="1" noChangeArrowheads="1"/>
          </p:cNvSpPr>
          <p:nvPr>
            <p:ph type="body" idx="1"/>
          </p:nvPr>
        </p:nvSpPr>
        <p:spPr>
          <a:xfrm>
            <a:off x="989008" y="3055938"/>
            <a:ext cx="7643813" cy="2735262"/>
          </a:xfrm>
        </p:spPr>
        <p:txBody>
          <a:bodyPr/>
          <a:lstStyle/>
          <a:p>
            <a:pPr eaLnBrk="1" hangingPunct="1"/>
            <a:r>
              <a:rPr lang="en-US" altLang="en-US" dirty="0"/>
              <a:t>Read to find answers</a:t>
            </a:r>
          </a:p>
          <a:p>
            <a:pPr eaLnBrk="1" hangingPunct="1"/>
            <a:r>
              <a:rPr lang="en-US" altLang="en-US" dirty="0"/>
              <a:t>Improves reading comprehension</a:t>
            </a:r>
          </a:p>
          <a:p>
            <a:pPr eaLnBrk="1" hangingPunct="1"/>
            <a:r>
              <a:rPr lang="en-US" altLang="en-US" dirty="0"/>
              <a:t>Forces you to concentrate</a:t>
            </a:r>
          </a:p>
          <a:p>
            <a:pPr eaLnBrk="1" hangingPunct="1"/>
            <a:endParaRPr lang="en-US" altLang="en-US" dirty="0"/>
          </a:p>
        </p:txBody>
      </p:sp>
      <p:sp>
        <p:nvSpPr>
          <p:cNvPr id="261124" name="Text Box 4"/>
          <p:cNvSpPr txBox="1">
            <a:spLocks noChangeArrowheads="1"/>
          </p:cNvSpPr>
          <p:nvPr/>
        </p:nvSpPr>
        <p:spPr bwMode="auto">
          <a:xfrm>
            <a:off x="7092950" y="5013325"/>
            <a:ext cx="15398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600">
                <a:solidFill>
                  <a:srgbClr val="C00000"/>
                </a:solidFill>
              </a:rPr>
              <a:t>??</a:t>
            </a:r>
            <a:endParaRPr lang="en-US" altLang="en-US" sz="72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 calcmode="lin" valueType="num">
                                      <p:cBhvr additive="base">
                                        <p:cTn id="12" dur="500" fill="hold"/>
                                        <p:tgtEl>
                                          <p:spTgt spid="2611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 calcmode="lin" valueType="num">
                                      <p:cBhvr additive="base">
                                        <p:cTn id="17" dur="500" fill="hold"/>
                                        <p:tgtEl>
                                          <p:spTgt spid="261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112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261124"/>
                                        </p:tgtEl>
                                        <p:attrNameLst>
                                          <p:attrName>style.visibility</p:attrName>
                                        </p:attrNameLst>
                                      </p:cBhvr>
                                      <p:to>
                                        <p:strVal val="visible"/>
                                      </p:to>
                                    </p:set>
                                    <p:anim calcmode="lin" valueType="num">
                                      <p:cBhvr>
                                        <p:cTn id="22" dur="500" fill="hold"/>
                                        <p:tgtEl>
                                          <p:spTgt spid="261124"/>
                                        </p:tgtEl>
                                        <p:attrNameLst>
                                          <p:attrName>ppt_w</p:attrName>
                                        </p:attrNameLst>
                                      </p:cBhvr>
                                      <p:tavLst>
                                        <p:tav tm="0">
                                          <p:val>
                                            <p:strVal val="4*#ppt_w"/>
                                          </p:val>
                                        </p:tav>
                                        <p:tav tm="100000">
                                          <p:val>
                                            <p:strVal val="#ppt_w"/>
                                          </p:val>
                                        </p:tav>
                                      </p:tavLst>
                                    </p:anim>
                                    <p:anim calcmode="lin" valueType="num">
                                      <p:cBhvr>
                                        <p:cTn id="23" dur="500" fill="hold"/>
                                        <p:tgtEl>
                                          <p:spTgt spid="2611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advAuto="0"/>
      <p:bldP spid="2611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6BE7-AB1F-4815-8548-DC5AE0FFCE78}"/>
              </a:ext>
            </a:extLst>
          </p:cNvPr>
          <p:cNvSpPr>
            <a:spLocks noGrp="1"/>
          </p:cNvSpPr>
          <p:nvPr>
            <p:ph type="title"/>
          </p:nvPr>
        </p:nvSpPr>
        <p:spPr>
          <a:xfrm>
            <a:off x="1116013" y="2564904"/>
            <a:ext cx="6553200" cy="508000"/>
          </a:xfrm>
        </p:spPr>
        <p:txBody>
          <a:bodyPr/>
          <a:lstStyle/>
          <a:p>
            <a:r>
              <a:rPr lang="en-US" dirty="0"/>
              <a:t>Learning through the Senses</a:t>
            </a:r>
          </a:p>
        </p:txBody>
      </p:sp>
      <p:graphicFrame>
        <p:nvGraphicFramePr>
          <p:cNvPr id="5" name="Content Placeholder 2">
            <a:extLst>
              <a:ext uri="{FF2B5EF4-FFF2-40B4-BE49-F238E27FC236}">
                <a16:creationId xmlns:a16="http://schemas.microsoft.com/office/drawing/2014/main" id="{B0609751-09FE-4EDF-899F-C4A40D5DD531}"/>
              </a:ext>
            </a:extLst>
          </p:cNvPr>
          <p:cNvGraphicFramePr>
            <a:graphicFrameLocks noGrp="1"/>
          </p:cNvGraphicFramePr>
          <p:nvPr>
            <p:ph idx="1"/>
          </p:nvPr>
        </p:nvGraphicFramePr>
        <p:xfrm>
          <a:off x="1116013" y="3209131"/>
          <a:ext cx="7643812" cy="3455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99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5650" y="2708275"/>
            <a:ext cx="6553200" cy="508000"/>
          </a:xfrm>
        </p:spPr>
        <p:txBody>
          <a:bodyPr/>
          <a:lstStyle/>
          <a:p>
            <a:pPr eaLnBrk="1" hangingPunct="1"/>
            <a:r>
              <a:rPr lang="en-US" altLang="en-US" sz="6000"/>
              <a:t>Keeps you awake</a:t>
            </a:r>
          </a:p>
        </p:txBody>
      </p:sp>
      <p:graphicFrame>
        <p:nvGraphicFramePr>
          <p:cNvPr id="26214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9877899"/>
              </p:ext>
            </p:extLst>
          </p:nvPr>
        </p:nvGraphicFramePr>
        <p:xfrm>
          <a:off x="3563938" y="4365625"/>
          <a:ext cx="2028825" cy="2301875"/>
        </p:xfrm>
        <a:graphic>
          <a:graphicData uri="http://schemas.openxmlformats.org/presentationml/2006/ole">
            <mc:AlternateContent xmlns:mc="http://schemas.openxmlformats.org/markup-compatibility/2006">
              <mc:Choice xmlns:v="urn:schemas-microsoft-com:vml" Requires="v">
                <p:oleObj name="Clip" r:id="rId3" imgW="1039673" imgH="1139342" progId="MS_ClipArt_Gallery.2">
                  <p:embed/>
                </p:oleObj>
              </mc:Choice>
              <mc:Fallback>
                <p:oleObj name="Clip" r:id="rId3" imgW="1039673" imgH="1139342" progId="MS_ClipArt_Gallery.2">
                  <p:embed/>
                  <p:pic>
                    <p:nvPicPr>
                      <p:cNvPr id="262147" name="Object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365625"/>
                        <a:ext cx="2028825" cy="2301875"/>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1000">
                                          <p:stCondLst>
                                            <p:cond delay="0"/>
                                          </p:stCondLst>
                                        </p:cTn>
                                        <p:tgtEl>
                                          <p:spTgt spid="26214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684213" y="2492375"/>
            <a:ext cx="6553200" cy="508000"/>
          </a:xfrm>
        </p:spPr>
        <p:txBody>
          <a:bodyPr/>
          <a:lstStyle/>
          <a:p>
            <a:pPr eaLnBrk="1" hangingPunct="1"/>
            <a:r>
              <a:rPr lang="en-US" altLang="en-US"/>
              <a:t>Become an Active Reader</a:t>
            </a:r>
          </a:p>
        </p:txBody>
      </p:sp>
      <p:pic>
        <p:nvPicPr>
          <p:cNvPr id="78870" name="Picture 22" descr="Photo of student reading and marking a text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692" y="3284984"/>
            <a:ext cx="2213992" cy="3320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7544" y="3434177"/>
            <a:ext cx="7772400" cy="1143000"/>
          </a:xfrm>
        </p:spPr>
        <p:txBody>
          <a:bodyPr/>
          <a:lstStyle/>
          <a:p>
            <a:pPr eaLnBrk="1" hangingPunct="1"/>
            <a:r>
              <a:rPr lang="en-US" altLang="en-US" dirty="0"/>
              <a:t>Exercise: Surveying and Questioning a Chapter</a:t>
            </a:r>
            <a:br>
              <a:rPr lang="en-US" altLang="en-US" dirty="0"/>
            </a:b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2420938"/>
            <a:ext cx="6553200" cy="508000"/>
          </a:xfrm>
        </p:spPr>
        <p:txBody>
          <a:bodyPr/>
          <a:lstStyle/>
          <a:p>
            <a:pPr eaLnBrk="1" hangingPunct="1"/>
            <a:r>
              <a:rPr lang="en-US" altLang="en-US" sz="6000"/>
              <a:t>Step 2</a:t>
            </a:r>
          </a:p>
        </p:txBody>
      </p:sp>
      <p:sp>
        <p:nvSpPr>
          <p:cNvPr id="264195" name="Text Box 3"/>
          <p:cNvSpPr txBox="1">
            <a:spLocks noChangeArrowheads="1"/>
          </p:cNvSpPr>
          <p:nvPr/>
        </p:nvSpPr>
        <p:spPr bwMode="auto">
          <a:xfrm>
            <a:off x="1162050" y="3500438"/>
            <a:ext cx="23447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000"/>
              <a:t>Read</a:t>
            </a:r>
          </a:p>
          <a:p>
            <a:pPr eaLnBrk="1" hangingPunct="1">
              <a:spcBef>
                <a:spcPct val="0"/>
              </a:spcBef>
              <a:buFontTx/>
              <a:buNone/>
            </a:pPr>
            <a:endParaRPr lang="en-US" altLang="en-US" sz="6000"/>
          </a:p>
          <a:p>
            <a:pPr eaLnBrk="1" hangingPunct="1">
              <a:spcBef>
                <a:spcPct val="0"/>
              </a:spcBef>
              <a:buFontTx/>
              <a:buNone/>
            </a:pPr>
            <a:r>
              <a:rPr lang="en-US" altLang="en-US" sz="6000"/>
              <a:t>Recite</a:t>
            </a:r>
            <a:endParaRPr lang="en-US" altLang="en-US" sz="6000">
              <a:solidFill>
                <a:srgbClr val="FAFD00"/>
              </a:solidFill>
            </a:endParaRPr>
          </a:p>
        </p:txBody>
      </p:sp>
      <p:sp>
        <p:nvSpPr>
          <p:cNvPr id="264196" name="Text Box 4"/>
          <p:cNvSpPr txBox="1">
            <a:spLocks noChangeArrowheads="1"/>
          </p:cNvSpPr>
          <p:nvPr/>
        </p:nvSpPr>
        <p:spPr bwMode="auto">
          <a:xfrm>
            <a:off x="4344988" y="3500438"/>
            <a:ext cx="24272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000">
                <a:solidFill>
                  <a:srgbClr val="C00000"/>
                </a:solidFill>
              </a:rPr>
              <a:t>SLOW</a:t>
            </a:r>
          </a:p>
        </p:txBody>
      </p:sp>
      <p:sp>
        <p:nvSpPr>
          <p:cNvPr id="264197" name="Text Box 5"/>
          <p:cNvSpPr txBox="1">
            <a:spLocks noChangeArrowheads="1"/>
          </p:cNvSpPr>
          <p:nvPr/>
        </p:nvSpPr>
        <p:spPr bwMode="auto">
          <a:xfrm>
            <a:off x="4648200" y="5229225"/>
            <a:ext cx="2130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000">
                <a:solidFill>
                  <a:srgbClr val="C00000"/>
                </a:solidFill>
              </a:rPr>
              <a:t>FAST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4195"/>
                                        </p:tgtEl>
                                        <p:attrNameLst>
                                          <p:attrName>style.visibility</p:attrName>
                                        </p:attrNameLst>
                                      </p:cBhvr>
                                      <p:to>
                                        <p:strVal val="visible"/>
                                      </p:to>
                                    </p:set>
                                    <p:anim calcmode="lin" valueType="num">
                                      <p:cBhvr additive="base">
                                        <p:cTn id="7" dur="500" fill="hold"/>
                                        <p:tgtEl>
                                          <p:spTgt spid="264195"/>
                                        </p:tgtEl>
                                        <p:attrNameLst>
                                          <p:attrName>ppt_x</p:attrName>
                                        </p:attrNameLst>
                                      </p:cBhvr>
                                      <p:tavLst>
                                        <p:tav tm="0">
                                          <p:val>
                                            <p:strVal val="0-#ppt_w/2"/>
                                          </p:val>
                                        </p:tav>
                                        <p:tav tm="100000">
                                          <p:val>
                                            <p:strVal val="#ppt_x"/>
                                          </p:val>
                                        </p:tav>
                                      </p:tavLst>
                                    </p:anim>
                                    <p:anim calcmode="lin" valueType="num">
                                      <p:cBhvr additive="base">
                                        <p:cTn id="8" dur="500" fill="hold"/>
                                        <p:tgtEl>
                                          <p:spTgt spid="2641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7" presetClass="entr" presetSubtype="8" fill="hold" grpId="0" nodeType="afterEffect">
                                  <p:stCondLst>
                                    <p:cond delay="0"/>
                                  </p:stCondLst>
                                  <p:childTnLst>
                                    <p:set>
                                      <p:cBhvr>
                                        <p:cTn id="11" dur="1" fill="hold">
                                          <p:stCondLst>
                                            <p:cond delay="0"/>
                                          </p:stCondLst>
                                        </p:cTn>
                                        <p:tgtEl>
                                          <p:spTgt spid="264196"/>
                                        </p:tgtEl>
                                        <p:attrNameLst>
                                          <p:attrName>style.visibility</p:attrName>
                                        </p:attrNameLst>
                                      </p:cBhvr>
                                      <p:to>
                                        <p:strVal val="visible"/>
                                      </p:to>
                                    </p:set>
                                    <p:anim calcmode="lin" valueType="num">
                                      <p:cBhvr additive="base">
                                        <p:cTn id="12" dur="5000" fill="hold"/>
                                        <p:tgtEl>
                                          <p:spTgt spid="264196"/>
                                        </p:tgtEl>
                                        <p:attrNameLst>
                                          <p:attrName>ppt_x</p:attrName>
                                        </p:attrNameLst>
                                      </p:cBhvr>
                                      <p:tavLst>
                                        <p:tav tm="0">
                                          <p:val>
                                            <p:strVal val="0-#ppt_w/2"/>
                                          </p:val>
                                        </p:tav>
                                        <p:tav tm="100000">
                                          <p:val>
                                            <p:strVal val="#ppt_x"/>
                                          </p:val>
                                        </p:tav>
                                      </p:tavLst>
                                    </p:anim>
                                    <p:anim calcmode="lin" valueType="num">
                                      <p:cBhvr additive="base">
                                        <p:cTn id="13" dur="5000" fill="hold"/>
                                        <p:tgtEl>
                                          <p:spTgt spid="26419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grpId="0" nodeType="afterEffect">
                                  <p:stCondLst>
                                    <p:cond delay="0"/>
                                  </p:stCondLst>
                                  <p:iterate type="lt">
                                    <p:tmPct val="100000"/>
                                  </p:iterate>
                                  <p:childTnLst>
                                    <p:set>
                                      <p:cBhvr>
                                        <p:cTn id="16" dur="1" fill="hold">
                                          <p:stCondLst>
                                            <p:cond delay="0"/>
                                          </p:stCondLst>
                                        </p:cTn>
                                        <p:tgtEl>
                                          <p:spTgt spid="264197"/>
                                        </p:tgtEl>
                                        <p:attrNameLst>
                                          <p:attrName>style.visibility</p:attrName>
                                        </p:attrNameLst>
                                      </p:cBhvr>
                                      <p:to>
                                        <p:strVal val="visible"/>
                                      </p:to>
                                    </p:set>
                                    <p:anim calcmode="lin" valueType="num">
                                      <p:cBhvr additive="base">
                                        <p:cTn id="17" dur="75" fill="hold"/>
                                        <p:tgtEl>
                                          <p:spTgt spid="264197"/>
                                        </p:tgtEl>
                                        <p:attrNameLst>
                                          <p:attrName>ppt_x</p:attrName>
                                        </p:attrNameLst>
                                      </p:cBhvr>
                                      <p:tavLst>
                                        <p:tav tm="0">
                                          <p:val>
                                            <p:strVal val="0-#ppt_w/2"/>
                                          </p:val>
                                        </p:tav>
                                        <p:tav tm="100000">
                                          <p:val>
                                            <p:strVal val="#ppt_x"/>
                                          </p:val>
                                        </p:tav>
                                      </p:tavLst>
                                    </p:anim>
                                    <p:anim calcmode="lin" valueType="num">
                                      <p:cBhvr additive="base">
                                        <p:cTn id="18" dur="75" fill="hold"/>
                                        <p:tgtEl>
                                          <p:spTgt spid="264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autoUpdateAnimBg="0"/>
      <p:bldP spid="264196" grpId="0" autoUpdateAnimBg="0"/>
      <p:bldP spid="26419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4213" y="2997200"/>
            <a:ext cx="7772400" cy="1143000"/>
          </a:xfrm>
        </p:spPr>
        <p:txBody>
          <a:bodyPr/>
          <a:lstStyle/>
          <a:p>
            <a:pPr eaLnBrk="1" hangingPunct="1"/>
            <a:r>
              <a:rPr lang="en-US" altLang="en-US"/>
              <a:t>This step is most important for  </a:t>
            </a:r>
            <a:br>
              <a:rPr lang="en-US" altLang="en-US"/>
            </a:br>
            <a:br>
              <a:rPr lang="en-US" altLang="en-US"/>
            </a:br>
            <a:r>
              <a:rPr lang="en-US" altLang="en-US" sz="6600"/>
              <a:t>Memory</a:t>
            </a:r>
            <a:endParaRPr lang="en-US" altLang="en-US"/>
          </a:p>
        </p:txBody>
      </p:sp>
      <p:graphicFrame>
        <p:nvGraphicFramePr>
          <p:cNvPr id="81923"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3125518"/>
              </p:ext>
            </p:extLst>
          </p:nvPr>
        </p:nvGraphicFramePr>
        <p:xfrm>
          <a:off x="6084888" y="4005263"/>
          <a:ext cx="2362200" cy="2286000"/>
        </p:xfrm>
        <a:graphic>
          <a:graphicData uri="http://schemas.openxmlformats.org/presentationml/2006/ole">
            <mc:AlternateContent xmlns:mc="http://schemas.openxmlformats.org/markup-compatibility/2006">
              <mc:Choice xmlns:v="urn:schemas-microsoft-com:vml" Requires="v">
                <p:oleObj name="Clip" r:id="rId2" imgW="882396" imgH="882396" progId="MS_ClipArt_Gallery.2">
                  <p:embed/>
                </p:oleObj>
              </mc:Choice>
              <mc:Fallback>
                <p:oleObj name="Clip" r:id="rId2" imgW="882396" imgH="882396" progId="MS_ClipArt_Gallery.2">
                  <p:embed/>
                  <p:pic>
                    <p:nvPicPr>
                      <p:cNvPr id="81923"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005263"/>
                        <a:ext cx="2362200" cy="2286000"/>
                      </a:xfrm>
                      <a:prstGeom prst="rect">
                        <a:avLst/>
                      </a:prstGeom>
                      <a:solidFill>
                        <a:srgbClr val="EAEC5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42"/>
                                        </p:tgtEl>
                                        <p:attrNameLst>
                                          <p:attrName>style.visibility</p:attrName>
                                        </p:attrNameLst>
                                      </p:cBhvr>
                                      <p:to>
                                        <p:strVal val="visible"/>
                                      </p:to>
                                    </p:set>
                                    <p:anim calcmode="lin" valueType="num">
                                      <p:cBhvr additive="base">
                                        <p:cTn id="7" dur="500" fill="hold"/>
                                        <p:tgtEl>
                                          <p:spTgt spid="266242"/>
                                        </p:tgtEl>
                                        <p:attrNameLst>
                                          <p:attrName>ppt_x</p:attrName>
                                        </p:attrNameLst>
                                      </p:cBhvr>
                                      <p:tavLst>
                                        <p:tav tm="0">
                                          <p:val>
                                            <p:strVal val="0-#ppt_w/2"/>
                                          </p:val>
                                        </p:tav>
                                        <p:tav tm="100000">
                                          <p:val>
                                            <p:strVal val="#ppt_x"/>
                                          </p:val>
                                        </p:tav>
                                      </p:tavLst>
                                    </p:anim>
                                    <p:anim calcmode="lin" valueType="num">
                                      <p:cBhvr additive="base">
                                        <p:cTn id="8" dur="500" fill="hold"/>
                                        <p:tgtEl>
                                          <p:spTgt spid="266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2276475"/>
            <a:ext cx="6553200" cy="508000"/>
          </a:xfrm>
        </p:spPr>
        <p:txBody>
          <a:bodyPr/>
          <a:lstStyle/>
          <a:p>
            <a:pPr eaLnBrk="1" hangingPunct="1"/>
            <a:r>
              <a:rPr lang="en-US" altLang="en-US" sz="6000"/>
              <a:t>How?</a:t>
            </a:r>
          </a:p>
        </p:txBody>
      </p:sp>
      <p:sp>
        <p:nvSpPr>
          <p:cNvPr id="82947" name="Text Box 3"/>
          <p:cNvSpPr txBox="1">
            <a:spLocks noChangeArrowheads="1"/>
          </p:cNvSpPr>
          <p:nvPr/>
        </p:nvSpPr>
        <p:spPr bwMode="auto">
          <a:xfrm>
            <a:off x="914400" y="3141663"/>
            <a:ext cx="64277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000"/>
              <a:t>Read to identify</a:t>
            </a:r>
          </a:p>
          <a:p>
            <a:pPr eaLnBrk="1" hangingPunct="1">
              <a:spcBef>
                <a:spcPct val="0"/>
              </a:spcBef>
              <a:buFontTx/>
              <a:buNone/>
            </a:pPr>
            <a:r>
              <a:rPr lang="en-US" altLang="en-US" sz="6000"/>
              <a:t>the topic sentence</a:t>
            </a:r>
          </a:p>
          <a:p>
            <a:pPr eaLnBrk="1" hangingPunct="1">
              <a:spcBef>
                <a:spcPct val="0"/>
              </a:spcBef>
              <a:buFontTx/>
              <a:buNone/>
            </a:pPr>
            <a:r>
              <a:rPr lang="en-US" altLang="en-US" sz="6000"/>
              <a:t>or main idea.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71600" y="2780928"/>
            <a:ext cx="6553200" cy="508000"/>
          </a:xfrm>
        </p:spPr>
        <p:txBody>
          <a:bodyPr/>
          <a:lstStyle/>
          <a:p>
            <a:pPr eaLnBrk="1" hangingPunct="1"/>
            <a:r>
              <a:rPr lang="en-US" altLang="en-US" dirty="0"/>
              <a:t>Underline or highlight the idea if it is important.</a:t>
            </a:r>
          </a:p>
        </p:txBody>
      </p:sp>
      <p:graphicFrame>
        <p:nvGraphicFramePr>
          <p:cNvPr id="83971"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664261"/>
              </p:ext>
            </p:extLst>
          </p:nvPr>
        </p:nvGraphicFramePr>
        <p:xfrm>
          <a:off x="2915816" y="4005064"/>
          <a:ext cx="2120826" cy="2268239"/>
        </p:xfrm>
        <a:graphic>
          <a:graphicData uri="http://schemas.openxmlformats.org/presentationml/2006/ole">
            <mc:AlternateContent xmlns:mc="http://schemas.openxmlformats.org/markup-compatibility/2006">
              <mc:Choice xmlns:v="urn:schemas-microsoft-com:vml" Requires="v">
                <p:oleObj name="Clip" r:id="rId2" imgW="4579545" imgH="4896416" progId="MS_ClipArt_Gallery.2">
                  <p:embed/>
                </p:oleObj>
              </mc:Choice>
              <mc:Fallback>
                <p:oleObj name="Clip" r:id="rId2" imgW="4579545" imgH="4896416" progId="MS_ClipArt_Gallery.2">
                  <p:embed/>
                  <p:pic>
                    <p:nvPicPr>
                      <p:cNvPr id="83971"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005064"/>
                        <a:ext cx="2120826" cy="2268239"/>
                      </a:xfrm>
                      <a:prstGeom prst="rect">
                        <a:avLst/>
                      </a:prstGeom>
                      <a:noFill/>
                      <a:ln>
                        <a:noFill/>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35150" y="139700"/>
            <a:ext cx="6553200" cy="768350"/>
          </a:xfrm>
        </p:spPr>
        <p:txBody>
          <a:bodyPr/>
          <a:lstStyle/>
          <a:p>
            <a:pPr eaLnBrk="1" hangingPunct="1"/>
            <a:r>
              <a:rPr lang="en-US" altLang="en-US"/>
              <a:t>When reading is tough</a:t>
            </a:r>
          </a:p>
        </p:txBody>
      </p:sp>
      <p:sp>
        <p:nvSpPr>
          <p:cNvPr id="136195" name="Rectangle 3"/>
          <p:cNvSpPr>
            <a:spLocks noGrp="1" noChangeArrowheads="1"/>
          </p:cNvSpPr>
          <p:nvPr>
            <p:ph type="body" idx="1"/>
          </p:nvPr>
        </p:nvSpPr>
        <p:spPr>
          <a:xfrm>
            <a:off x="1763713" y="1412875"/>
            <a:ext cx="7129462" cy="5616575"/>
          </a:xfrm>
        </p:spPr>
        <p:txBody>
          <a:bodyPr/>
          <a:lstStyle/>
          <a:p>
            <a:pPr eaLnBrk="1" hangingPunct="1">
              <a:defRPr/>
            </a:pPr>
            <a:r>
              <a:rPr lang="en-US" altLang="en-US" sz="3200" dirty="0"/>
              <a:t>Read it again.</a:t>
            </a:r>
          </a:p>
          <a:p>
            <a:pPr eaLnBrk="1" hangingPunct="1">
              <a:defRPr/>
            </a:pPr>
            <a:r>
              <a:rPr lang="en-US" altLang="en-US" sz="3200" dirty="0"/>
              <a:t>Look up new words.</a:t>
            </a:r>
          </a:p>
          <a:p>
            <a:pPr eaLnBrk="1" hangingPunct="1">
              <a:defRPr/>
            </a:pPr>
            <a:r>
              <a:rPr lang="en-US" altLang="en-US" sz="3200" dirty="0"/>
              <a:t>Read it aloud.</a:t>
            </a:r>
          </a:p>
          <a:p>
            <a:pPr eaLnBrk="1" hangingPunct="1">
              <a:defRPr/>
            </a:pPr>
            <a:r>
              <a:rPr lang="en-US" altLang="en-US" sz="3200" dirty="0"/>
              <a:t>Ask the instructor.</a:t>
            </a:r>
          </a:p>
          <a:p>
            <a:pPr eaLnBrk="1" hangingPunct="1">
              <a:defRPr/>
            </a:pPr>
            <a:r>
              <a:rPr lang="en-US" altLang="en-US" sz="3200" dirty="0"/>
              <a:t>Stand up and read.</a:t>
            </a:r>
          </a:p>
          <a:p>
            <a:pPr eaLnBrk="1" hangingPunct="1">
              <a:defRPr/>
            </a:pPr>
            <a:r>
              <a:rPr lang="en-US" altLang="en-US" sz="3200" dirty="0"/>
              <a:t>Use tutoring.</a:t>
            </a:r>
          </a:p>
          <a:p>
            <a:pPr eaLnBrk="1" hangingPunct="1">
              <a:defRPr/>
            </a:pPr>
            <a:r>
              <a:rPr lang="en-US" altLang="en-US" sz="3200" dirty="0"/>
              <a:t>Pretend you understand.</a:t>
            </a:r>
          </a:p>
          <a:p>
            <a:pPr eaLnBrk="1" hangingPunct="1">
              <a:defRPr/>
            </a:pPr>
            <a:r>
              <a:rPr lang="en-US" altLang="en-US" sz="3200" dirty="0"/>
              <a:t>Take a break and come back later.</a:t>
            </a:r>
          </a:p>
          <a:p>
            <a:pPr marL="0" indent="0" eaLnBrk="1" hangingPunct="1">
              <a:buFontTx/>
              <a:buNone/>
              <a:defRPr/>
            </a:pPr>
            <a:endParaRPr lang="en-US" altLang="en-US" dirty="0"/>
          </a:p>
        </p:txBody>
      </p:sp>
      <p:pic>
        <p:nvPicPr>
          <p:cNvPr id="84996" name="Picture 3" descr="Photo of a student having difficulty reading many book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950913"/>
            <a:ext cx="280828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00113" y="5084763"/>
            <a:ext cx="7772400" cy="1143000"/>
          </a:xfrm>
          <a:noFill/>
        </p:spPr>
        <p:txBody>
          <a:bodyPr lIns="90488" tIns="44450" rIns="90488" bIns="44450" anchor="t"/>
          <a:lstStyle/>
          <a:p>
            <a:pPr algn="ctr" eaLnBrk="1" hangingPunct="1"/>
            <a:r>
              <a:rPr lang="en-US" altLang="en-US"/>
              <a:t>Use 3X5 cards to learn new words. </a:t>
            </a:r>
            <a:br>
              <a:rPr lang="en-US" altLang="en-US"/>
            </a:br>
            <a:endParaRPr lang="en-US" altLang="en-US"/>
          </a:p>
        </p:txBody>
      </p:sp>
      <p:sp>
        <p:nvSpPr>
          <p:cNvPr id="4" name="Rectangle 4" descr="Diagram of a 3 X 5 index card"/>
          <p:cNvSpPr>
            <a:spLocks noChangeArrowheads="1"/>
          </p:cNvSpPr>
          <p:nvPr/>
        </p:nvSpPr>
        <p:spPr bwMode="auto">
          <a:xfrm>
            <a:off x="2699792" y="2708921"/>
            <a:ext cx="3168352" cy="1809930"/>
          </a:xfrm>
          <a:prstGeom prst="rect">
            <a:avLst/>
          </a:prstGeom>
          <a:solidFill>
            <a:srgbClr val="FCFCFC"/>
          </a:solidFill>
          <a:ln w="12700">
            <a:solidFill>
              <a:schemeClr val="tx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0"/>
              </a:spcBef>
            </a:pPr>
            <a:r>
              <a:rPr lang="en-US" altLang="en-US" b="1" dirty="0">
                <a:solidFill>
                  <a:srgbClr val="A50021"/>
                </a:solidFill>
                <a:latin typeface="Book Antiqua" pitchFamily="18" charset="0"/>
              </a:rPr>
              <a:t>           </a:t>
            </a:r>
            <a:r>
              <a:rPr lang="en-US" altLang="en-US" b="1" dirty="0">
                <a:solidFill>
                  <a:srgbClr val="A50021"/>
                </a:solidFill>
                <a:latin typeface="Arial" panose="020B0604020202020204" pitchFamily="34" charset="0"/>
                <a:cs typeface="Arial" panose="020B0604020202020204" pitchFamily="34" charset="0"/>
              </a:rPr>
              <a:t>3x5 card</a:t>
            </a:r>
            <a:endParaRPr lang="en-US" altLang="en-US" b="1"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187450" y="2565400"/>
            <a:ext cx="6553200" cy="508000"/>
          </a:xfrm>
        </p:spPr>
        <p:txBody>
          <a:bodyPr/>
          <a:lstStyle/>
          <a:p>
            <a:pPr eaLnBrk="1" hangingPunct="1"/>
            <a:r>
              <a:rPr lang="en-US" altLang="en-US" sz="6000"/>
              <a:t>Recite</a:t>
            </a:r>
            <a:endParaRPr lang="en-US" altLang="en-US"/>
          </a:p>
        </p:txBody>
      </p:sp>
      <p:sp>
        <p:nvSpPr>
          <p:cNvPr id="273411" name="Rectangle 3"/>
          <p:cNvSpPr>
            <a:spLocks noGrp="1" noChangeArrowheads="1"/>
          </p:cNvSpPr>
          <p:nvPr>
            <p:ph type="body" idx="1"/>
          </p:nvPr>
        </p:nvSpPr>
        <p:spPr>
          <a:xfrm>
            <a:off x="1042988" y="3284538"/>
            <a:ext cx="7643812" cy="3024187"/>
          </a:xfrm>
        </p:spPr>
        <p:txBody>
          <a:bodyPr/>
          <a:lstStyle/>
          <a:p>
            <a:pPr eaLnBrk="1" hangingPunct="1"/>
            <a:r>
              <a:rPr lang="en-US" altLang="en-US"/>
              <a:t>Most powerful memory technique</a:t>
            </a:r>
          </a:p>
          <a:p>
            <a:pPr eaLnBrk="1" hangingPunct="1"/>
            <a:r>
              <a:rPr lang="en-US" altLang="en-US"/>
              <a:t>Converts information from short term to long term memory</a:t>
            </a:r>
          </a:p>
          <a:p>
            <a:pPr eaLnBrk="1" hangingPunct="1"/>
            <a:r>
              <a:rPr lang="en-US" altLang="en-US"/>
              <a:t>Keeps you alert</a:t>
            </a:r>
          </a:p>
        </p:txBody>
      </p:sp>
      <p:sp>
        <p:nvSpPr>
          <p:cNvPr id="273412" name="Text Box 4"/>
          <p:cNvSpPr txBox="1">
            <a:spLocks noChangeArrowheads="1"/>
          </p:cNvSpPr>
          <p:nvPr/>
        </p:nvSpPr>
        <p:spPr bwMode="auto">
          <a:xfrm>
            <a:off x="5364163" y="4365625"/>
            <a:ext cx="2301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6600" dirty="0">
                <a:solidFill>
                  <a:srgbClr val="C00000"/>
                </a:solidFill>
                <a:latin typeface="+mn-lt"/>
              </a:rPr>
              <a:t>FAST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additive="base">
                                        <p:cTn id="7" dur="500" fill="hold"/>
                                        <p:tgtEl>
                                          <p:spTgt spid="273410"/>
                                        </p:tgtEl>
                                        <p:attrNameLst>
                                          <p:attrName>ppt_x</p:attrName>
                                        </p:attrNameLst>
                                      </p:cBhvr>
                                      <p:tavLst>
                                        <p:tav tm="0">
                                          <p:val>
                                            <p:strVal val="0-#ppt_w/2"/>
                                          </p:val>
                                        </p:tav>
                                        <p:tav tm="100000">
                                          <p:val>
                                            <p:strVal val="#ppt_x"/>
                                          </p:val>
                                        </p:tav>
                                      </p:tavLst>
                                    </p:anim>
                                    <p:anim calcmode="lin" valueType="num">
                                      <p:cBhvr additive="base">
                                        <p:cTn id="8" dur="500" fill="hold"/>
                                        <p:tgtEl>
                                          <p:spTgt spid="273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73411">
                                            <p:txEl>
                                              <p:pRg st="0" end="0"/>
                                            </p:txEl>
                                          </p:spTgt>
                                        </p:tgtEl>
                                        <p:attrNameLst>
                                          <p:attrName>style.visibility</p:attrName>
                                        </p:attrNameLst>
                                      </p:cBhvr>
                                      <p:to>
                                        <p:strVal val="visible"/>
                                      </p:to>
                                    </p:set>
                                    <p:anim calcmode="lin" valueType="num">
                                      <p:cBhvr additive="base">
                                        <p:cTn id="12" dur="500" fill="hold"/>
                                        <p:tgtEl>
                                          <p:spTgt spid="2734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341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273411">
                                            <p:txEl>
                                              <p:pRg st="1" end="1"/>
                                            </p:txEl>
                                          </p:spTgt>
                                        </p:tgtEl>
                                        <p:attrNameLst>
                                          <p:attrName>style.visibility</p:attrName>
                                        </p:attrNameLst>
                                      </p:cBhvr>
                                      <p:to>
                                        <p:strVal val="visible"/>
                                      </p:to>
                                    </p:set>
                                    <p:anim calcmode="lin" valueType="num">
                                      <p:cBhvr additive="base">
                                        <p:cTn id="17" dur="500" fill="hold"/>
                                        <p:tgtEl>
                                          <p:spTgt spid="27341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341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273411">
                                            <p:txEl>
                                              <p:pRg st="2" end="2"/>
                                            </p:txEl>
                                          </p:spTgt>
                                        </p:tgtEl>
                                        <p:attrNameLst>
                                          <p:attrName>style.visibility</p:attrName>
                                        </p:attrNameLst>
                                      </p:cBhvr>
                                      <p:to>
                                        <p:strVal val="visible"/>
                                      </p:to>
                                    </p:set>
                                    <p:anim calcmode="lin" valueType="num">
                                      <p:cBhvr additive="base">
                                        <p:cTn id="22" dur="500" fill="hold"/>
                                        <p:tgtEl>
                                          <p:spTgt spid="27341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73411">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iterate type="lt">
                                    <p:tmPct val="100000"/>
                                  </p:iterate>
                                  <p:childTnLst>
                                    <p:set>
                                      <p:cBhvr>
                                        <p:cTn id="26" dur="1" fill="hold">
                                          <p:stCondLst>
                                            <p:cond delay="0"/>
                                          </p:stCondLst>
                                        </p:cTn>
                                        <p:tgtEl>
                                          <p:spTgt spid="273412"/>
                                        </p:tgtEl>
                                        <p:attrNameLst>
                                          <p:attrName>style.visibility</p:attrName>
                                        </p:attrNameLst>
                                      </p:cBhvr>
                                      <p:to>
                                        <p:strVal val="visible"/>
                                      </p:to>
                                    </p:set>
                                    <p:anim calcmode="lin" valueType="num">
                                      <p:cBhvr additive="base">
                                        <p:cTn id="27" dur="75" fill="hold"/>
                                        <p:tgtEl>
                                          <p:spTgt spid="273412"/>
                                        </p:tgtEl>
                                        <p:attrNameLst>
                                          <p:attrName>ppt_x</p:attrName>
                                        </p:attrNameLst>
                                      </p:cBhvr>
                                      <p:tavLst>
                                        <p:tav tm="0">
                                          <p:val>
                                            <p:strVal val="0-#ppt_w/2"/>
                                          </p:val>
                                        </p:tav>
                                        <p:tav tm="100000">
                                          <p:val>
                                            <p:strVal val="#ppt_x"/>
                                          </p:val>
                                        </p:tav>
                                      </p:tavLst>
                                    </p:anim>
                                    <p:anim calcmode="lin" valueType="num">
                                      <p:cBhvr additive="base">
                                        <p:cTn id="28" dur="75" fill="hold"/>
                                        <p:tgtEl>
                                          <p:spTgt spid="273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utoUpdateAnimBg="0"/>
      <p:bldP spid="273411" grpId="0" build="p" autoUpdateAnimBg="0" advAuto="0"/>
      <p:bldP spid="2734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56992"/>
            <a:ext cx="6553200" cy="508000"/>
          </a:xfrm>
        </p:spPr>
        <p:txBody>
          <a:bodyPr/>
          <a:lstStyle/>
          <a:p>
            <a:r>
              <a:rPr lang="en-US" dirty="0"/>
              <a:t>Brain Science and Practical Learning Strategies</a:t>
            </a:r>
          </a:p>
        </p:txBody>
      </p:sp>
    </p:spTree>
    <p:extLst>
      <p:ext uri="{BB962C8B-B14F-4D97-AF65-F5344CB8AC3E}">
        <p14:creationId xmlns:p14="http://schemas.microsoft.com/office/powerpoint/2010/main" val="1646177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042988" y="2276475"/>
            <a:ext cx="6553200" cy="508000"/>
          </a:xfrm>
        </p:spPr>
        <p:txBody>
          <a:bodyPr/>
          <a:lstStyle/>
          <a:p>
            <a:pPr eaLnBrk="1" hangingPunct="1"/>
            <a:r>
              <a:rPr lang="en-US" altLang="en-US" sz="6000"/>
              <a:t>Step 3</a:t>
            </a:r>
          </a:p>
        </p:txBody>
      </p:sp>
      <p:sp>
        <p:nvSpPr>
          <p:cNvPr id="274435" name="Text Box 3"/>
          <p:cNvSpPr txBox="1">
            <a:spLocks noChangeArrowheads="1"/>
          </p:cNvSpPr>
          <p:nvPr/>
        </p:nvSpPr>
        <p:spPr bwMode="auto">
          <a:xfrm>
            <a:off x="1476375" y="3213100"/>
            <a:ext cx="45878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600"/>
              <a:t>Review</a:t>
            </a:r>
          </a:p>
          <a:p>
            <a:pPr eaLnBrk="1" hangingPunct="1">
              <a:spcBef>
                <a:spcPct val="0"/>
              </a:spcBef>
              <a:buFontTx/>
              <a:buNone/>
            </a:pPr>
            <a:endParaRPr lang="en-US" altLang="en-US" sz="6600"/>
          </a:p>
          <a:p>
            <a:pPr eaLnBrk="1" hangingPunct="1">
              <a:spcBef>
                <a:spcPct val="0"/>
              </a:spcBef>
              <a:buFontTx/>
              <a:buNone/>
            </a:pPr>
            <a:r>
              <a:rPr lang="en-US" altLang="en-US" sz="6600"/>
              <a:t>Reflect</a:t>
            </a:r>
            <a:endParaRPr lang="en-US" altLang="en-US" sz="6600">
              <a:solidFill>
                <a:srgbClr val="FAFD00"/>
              </a:solidFill>
            </a:endParaRPr>
          </a:p>
        </p:txBody>
      </p:sp>
      <p:sp>
        <p:nvSpPr>
          <p:cNvPr id="274436" name="Text Box 4"/>
          <p:cNvSpPr txBox="1">
            <a:spLocks noChangeArrowheads="1"/>
          </p:cNvSpPr>
          <p:nvPr/>
        </p:nvSpPr>
        <p:spPr bwMode="auto">
          <a:xfrm>
            <a:off x="5292725" y="3978275"/>
            <a:ext cx="249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200">
                <a:solidFill>
                  <a:srgbClr val="C00000"/>
                </a:solidFill>
              </a:rPr>
              <a:t>FAST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additive="base">
                                        <p:cTn id="7" dur="500" fill="hold"/>
                                        <p:tgtEl>
                                          <p:spTgt spid="274434"/>
                                        </p:tgtEl>
                                        <p:attrNameLst>
                                          <p:attrName>ppt_x</p:attrName>
                                        </p:attrNameLst>
                                      </p:cBhvr>
                                      <p:tavLst>
                                        <p:tav tm="0">
                                          <p:val>
                                            <p:strVal val="0-#ppt_w/2"/>
                                          </p:val>
                                        </p:tav>
                                        <p:tav tm="100000">
                                          <p:val>
                                            <p:strVal val="#ppt_x"/>
                                          </p:val>
                                        </p:tav>
                                      </p:tavLst>
                                    </p:anim>
                                    <p:anim calcmode="lin" valueType="num">
                                      <p:cBhvr additive="base">
                                        <p:cTn id="8" dur="500" fill="hold"/>
                                        <p:tgtEl>
                                          <p:spTgt spid="2744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4435"/>
                                        </p:tgtEl>
                                        <p:attrNameLst>
                                          <p:attrName>style.visibility</p:attrName>
                                        </p:attrNameLst>
                                      </p:cBhvr>
                                      <p:to>
                                        <p:strVal val="visible"/>
                                      </p:to>
                                    </p:set>
                                    <p:anim calcmode="lin" valueType="num">
                                      <p:cBhvr additive="base">
                                        <p:cTn id="12" dur="500" fill="hold"/>
                                        <p:tgtEl>
                                          <p:spTgt spid="274435"/>
                                        </p:tgtEl>
                                        <p:attrNameLst>
                                          <p:attrName>ppt_x</p:attrName>
                                        </p:attrNameLst>
                                      </p:cBhvr>
                                      <p:tavLst>
                                        <p:tav tm="0">
                                          <p:val>
                                            <p:strVal val="0-#ppt_w/2"/>
                                          </p:val>
                                        </p:tav>
                                        <p:tav tm="100000">
                                          <p:val>
                                            <p:strVal val="#ppt_x"/>
                                          </p:val>
                                        </p:tav>
                                      </p:tavLst>
                                    </p:anim>
                                    <p:anim calcmode="lin" valueType="num">
                                      <p:cBhvr additive="base">
                                        <p:cTn id="13" dur="500" fill="hold"/>
                                        <p:tgtEl>
                                          <p:spTgt spid="27443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iterate type="lt">
                                    <p:tmPct val="100000"/>
                                  </p:iterate>
                                  <p:childTnLst>
                                    <p:set>
                                      <p:cBhvr>
                                        <p:cTn id="16" dur="1" fill="hold">
                                          <p:stCondLst>
                                            <p:cond delay="0"/>
                                          </p:stCondLst>
                                        </p:cTn>
                                        <p:tgtEl>
                                          <p:spTgt spid="274436"/>
                                        </p:tgtEl>
                                        <p:attrNameLst>
                                          <p:attrName>style.visibility</p:attrName>
                                        </p:attrNameLst>
                                      </p:cBhvr>
                                      <p:to>
                                        <p:strVal val="visible"/>
                                      </p:to>
                                    </p:set>
                                    <p:anim calcmode="lin" valueType="num">
                                      <p:cBhvr additive="base">
                                        <p:cTn id="17" dur="75" fill="hold"/>
                                        <p:tgtEl>
                                          <p:spTgt spid="274436"/>
                                        </p:tgtEl>
                                        <p:attrNameLst>
                                          <p:attrName>ppt_x</p:attrName>
                                        </p:attrNameLst>
                                      </p:cBhvr>
                                      <p:tavLst>
                                        <p:tav tm="0">
                                          <p:val>
                                            <p:strVal val="0-#ppt_w/2"/>
                                          </p:val>
                                        </p:tav>
                                        <p:tav tm="100000">
                                          <p:val>
                                            <p:strVal val="#ppt_x"/>
                                          </p:val>
                                        </p:tav>
                                      </p:tavLst>
                                    </p:anim>
                                    <p:anim calcmode="lin" valueType="num">
                                      <p:cBhvr additive="base">
                                        <p:cTn id="18" dur="75" fill="hold"/>
                                        <p:tgtEl>
                                          <p:spTgt spid="274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autoUpdateAnimBg="0"/>
      <p:bldP spid="27443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33450" y="2636838"/>
            <a:ext cx="6553200" cy="508000"/>
          </a:xfrm>
        </p:spPr>
        <p:txBody>
          <a:bodyPr/>
          <a:lstStyle/>
          <a:p>
            <a:pPr eaLnBrk="1" hangingPunct="1"/>
            <a:r>
              <a:rPr lang="en-US" altLang="en-US" sz="5400"/>
              <a:t>Why?</a:t>
            </a:r>
          </a:p>
        </p:txBody>
      </p:sp>
      <p:sp>
        <p:nvSpPr>
          <p:cNvPr id="89091" name="Text Box 3"/>
          <p:cNvSpPr txBox="1">
            <a:spLocks noChangeArrowheads="1"/>
          </p:cNvSpPr>
          <p:nvPr/>
        </p:nvSpPr>
        <p:spPr bwMode="auto">
          <a:xfrm>
            <a:off x="933450" y="3289300"/>
            <a:ext cx="7886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600"/>
              <a:t>Reinforces memory</a:t>
            </a:r>
            <a:endParaRPr lang="en-US" altLang="en-US" sz="6600">
              <a:solidFill>
                <a:srgbClr val="FAFD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68584" y="2492896"/>
            <a:ext cx="6553200" cy="508000"/>
          </a:xfrm>
        </p:spPr>
        <p:txBody>
          <a:bodyPr/>
          <a:lstStyle/>
          <a:p>
            <a:pPr eaLnBrk="1" hangingPunct="1"/>
            <a:r>
              <a:rPr lang="en-US" altLang="en-US" sz="6000" dirty="0"/>
              <a:t>When?</a:t>
            </a:r>
          </a:p>
        </p:txBody>
      </p:sp>
      <p:sp>
        <p:nvSpPr>
          <p:cNvPr id="90116" name="Text Box 4"/>
          <p:cNvSpPr txBox="1">
            <a:spLocks noChangeArrowheads="1"/>
          </p:cNvSpPr>
          <p:nvPr/>
        </p:nvSpPr>
        <p:spPr bwMode="auto">
          <a:xfrm>
            <a:off x="611188" y="5229225"/>
            <a:ext cx="65976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solidFill>
                  <a:srgbClr val="C00000"/>
                </a:solidFill>
              </a:rPr>
              <a:t>Most of the forgetting occurs</a:t>
            </a:r>
          </a:p>
          <a:p>
            <a:pPr eaLnBrk="1" hangingPunct="1">
              <a:spcBef>
                <a:spcPct val="0"/>
              </a:spcBef>
              <a:buFontTx/>
              <a:buNone/>
            </a:pPr>
            <a:r>
              <a:rPr lang="en-US" altLang="en-US" sz="4000">
                <a:solidFill>
                  <a:srgbClr val="C00000"/>
                </a:solidFill>
              </a:rPr>
              <a:t>in the first 20 minutes.</a:t>
            </a:r>
            <a:endParaRPr lang="en-US" altLang="en-US" sz="5400">
              <a:solidFill>
                <a:srgbClr val="C00000"/>
              </a:solidFill>
              <a:latin typeface="Times New Roman" pitchFamily="18" charset="0"/>
            </a:endParaRPr>
          </a:p>
        </p:txBody>
      </p:sp>
      <p:pic>
        <p:nvPicPr>
          <p:cNvPr id="6" name="Picture 5" descr="It is best to review within 20 minutes"/>
          <p:cNvPicPr>
            <a:picLocks noChangeAspect="1"/>
          </p:cNvPicPr>
          <p:nvPr/>
        </p:nvPicPr>
        <p:blipFill>
          <a:blip r:embed="rId3"/>
          <a:stretch>
            <a:fillRect/>
          </a:stretch>
        </p:blipFill>
        <p:spPr>
          <a:xfrm>
            <a:off x="4470498" y="2161671"/>
            <a:ext cx="3054252" cy="305425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116013" y="2492375"/>
            <a:ext cx="6553200" cy="508000"/>
          </a:xfrm>
        </p:spPr>
        <p:txBody>
          <a:bodyPr/>
          <a:lstStyle/>
          <a:p>
            <a:pPr eaLnBrk="1" hangingPunct="1"/>
            <a:r>
              <a:rPr lang="en-US" altLang="en-US" sz="4800"/>
              <a:t>How to Review</a:t>
            </a:r>
          </a:p>
        </p:txBody>
      </p:sp>
      <p:sp>
        <p:nvSpPr>
          <p:cNvPr id="278531" name="Rectangle 3"/>
          <p:cNvSpPr>
            <a:spLocks noGrp="1" noChangeArrowheads="1"/>
          </p:cNvSpPr>
          <p:nvPr>
            <p:ph type="body" idx="1"/>
          </p:nvPr>
        </p:nvSpPr>
        <p:spPr>
          <a:xfrm>
            <a:off x="1116013" y="3357563"/>
            <a:ext cx="7643812" cy="3095625"/>
          </a:xfrm>
        </p:spPr>
        <p:txBody>
          <a:bodyPr/>
          <a:lstStyle/>
          <a:p>
            <a:pPr eaLnBrk="1" hangingPunct="1"/>
            <a:r>
              <a:rPr lang="en-US" altLang="en-US"/>
              <a:t>After each main section, review the main points.</a:t>
            </a:r>
          </a:p>
          <a:p>
            <a:pPr eaLnBrk="1" hangingPunct="1"/>
            <a:r>
              <a:rPr lang="en-US" altLang="en-US"/>
              <a:t>At the end of the chapter, quickly review the main points one more time.</a:t>
            </a:r>
          </a:p>
          <a:p>
            <a:pPr eaLnBrk="1" hangingPunct="1"/>
            <a:r>
              <a:rPr lang="en-US" altLang="en-US"/>
              <a:t>Do your review quickly.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500" fill="hold"/>
                                        <p:tgtEl>
                                          <p:spTgt spid="278530"/>
                                        </p:tgtEl>
                                        <p:attrNameLst>
                                          <p:attrName>ppt_x</p:attrName>
                                        </p:attrNameLst>
                                      </p:cBhvr>
                                      <p:tavLst>
                                        <p:tav tm="0">
                                          <p:val>
                                            <p:strVal val="0-#ppt_w/2"/>
                                          </p:val>
                                        </p:tav>
                                        <p:tav tm="100000">
                                          <p:val>
                                            <p:strVal val="#ppt_x"/>
                                          </p:val>
                                        </p:tav>
                                      </p:tavLst>
                                    </p:anim>
                                    <p:anim calcmode="lin" valueType="num">
                                      <p:cBhvr additive="base">
                                        <p:cTn id="8" dur="500" fill="hold"/>
                                        <p:tgtEl>
                                          <p:spTgt spid="2785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78531">
                                            <p:txEl>
                                              <p:pRg st="0" end="0"/>
                                            </p:txEl>
                                          </p:spTgt>
                                        </p:tgtEl>
                                        <p:attrNameLst>
                                          <p:attrName>style.visibility</p:attrName>
                                        </p:attrNameLst>
                                      </p:cBhvr>
                                      <p:to>
                                        <p:strVal val="visible"/>
                                      </p:to>
                                    </p:set>
                                    <p:anim calcmode="lin" valueType="num">
                                      <p:cBhvr additive="base">
                                        <p:cTn id="12"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853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278531">
                                            <p:txEl>
                                              <p:pRg st="1" end="1"/>
                                            </p:txEl>
                                          </p:spTgt>
                                        </p:tgtEl>
                                        <p:attrNameLst>
                                          <p:attrName>style.visibility</p:attrName>
                                        </p:attrNameLst>
                                      </p:cBhvr>
                                      <p:to>
                                        <p:strVal val="visible"/>
                                      </p:to>
                                    </p:set>
                                    <p:anim calcmode="lin" valueType="num">
                                      <p:cBhvr additive="base">
                                        <p:cTn id="17"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853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278531">
                                            <p:txEl>
                                              <p:pRg st="2" end="2"/>
                                            </p:txEl>
                                          </p:spTgt>
                                        </p:tgtEl>
                                        <p:attrNameLst>
                                          <p:attrName>style.visibility</p:attrName>
                                        </p:attrNameLst>
                                      </p:cBhvr>
                                      <p:to>
                                        <p:strVal val="visible"/>
                                      </p:to>
                                    </p:set>
                                    <p:anim calcmode="lin" valueType="num">
                                      <p:cBhvr additive="base">
                                        <p:cTn id="22"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78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autoUpdateAnimBg="0"/>
      <p:bldP spid="278531"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9750" y="2349500"/>
            <a:ext cx="7772400" cy="1143000"/>
          </a:xfrm>
        </p:spPr>
        <p:txBody>
          <a:bodyPr/>
          <a:lstStyle/>
          <a:p>
            <a:pPr eaLnBrk="1" hangingPunct="1"/>
            <a:r>
              <a:rPr lang="en-US" altLang="en-US"/>
              <a:t>Reflection is the creative step.</a:t>
            </a:r>
          </a:p>
        </p:txBody>
      </p:sp>
      <p:pic>
        <p:nvPicPr>
          <p:cNvPr id="92192" name="Picture 3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24058"/>
            <a:ext cx="5115483" cy="2273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81470" y="2564904"/>
            <a:ext cx="6553200" cy="508000"/>
          </a:xfrm>
        </p:spPr>
        <p:txBody>
          <a:bodyPr/>
          <a:lstStyle/>
          <a:p>
            <a:pPr eaLnBrk="1" hangingPunct="1"/>
            <a:r>
              <a:rPr lang="en-US" altLang="en-US" sz="6000" dirty="0"/>
              <a:t>Reflection</a:t>
            </a:r>
          </a:p>
        </p:txBody>
      </p:sp>
      <p:sp>
        <p:nvSpPr>
          <p:cNvPr id="280579" name="Rectangle 3"/>
          <p:cNvSpPr>
            <a:spLocks noGrp="1" noChangeArrowheads="1"/>
          </p:cNvSpPr>
          <p:nvPr>
            <p:ph type="body" idx="1"/>
          </p:nvPr>
        </p:nvSpPr>
        <p:spPr>
          <a:xfrm>
            <a:off x="983960" y="3383442"/>
            <a:ext cx="7643812" cy="3455987"/>
          </a:xfrm>
        </p:spPr>
        <p:txBody>
          <a:bodyPr/>
          <a:lstStyle/>
          <a:p>
            <a:pPr eaLnBrk="1" hangingPunct="1"/>
            <a:r>
              <a:rPr lang="en-US" altLang="en-US" dirty="0"/>
              <a:t>How can I use this?</a:t>
            </a:r>
          </a:p>
          <a:p>
            <a:pPr eaLnBrk="1" hangingPunct="1"/>
            <a:r>
              <a:rPr lang="en-US" altLang="en-US" dirty="0"/>
              <a:t>What is important?</a:t>
            </a:r>
          </a:p>
          <a:p>
            <a:pPr eaLnBrk="1" hangingPunct="1"/>
            <a:r>
              <a:rPr lang="en-US" altLang="en-US" dirty="0"/>
              <a:t>How does it relate?</a:t>
            </a:r>
          </a:p>
          <a:p>
            <a:pPr eaLnBrk="1" hangingPunct="1"/>
            <a:r>
              <a:rPr lang="en-US" altLang="en-US" dirty="0"/>
              <a:t>How can I use it</a:t>
            </a:r>
          </a:p>
          <a:p>
            <a:pPr eaLnBrk="1" hangingPunct="1">
              <a:buFont typeface="Monotype Sorts" pitchFamily="2" charset="2"/>
              <a:buNone/>
            </a:pPr>
            <a:r>
              <a:rPr lang="en-US" altLang="en-US" dirty="0"/>
              <a:t>   in my career?</a:t>
            </a:r>
          </a:p>
          <a:p>
            <a:pPr eaLnBrk="1" hangingPunct="1"/>
            <a:r>
              <a:rPr lang="en-US" altLang="en-US" dirty="0"/>
              <a:t>Is it true?</a:t>
            </a:r>
          </a:p>
          <a:p>
            <a:pPr eaLnBrk="1" hangingPunct="1"/>
            <a:endParaRPr lang="en-US" altLang="en-US" dirty="0"/>
          </a:p>
        </p:txBody>
      </p:sp>
      <p:pic>
        <p:nvPicPr>
          <p:cNvPr id="2" name="Picture 1" descr="Photo of student reflecting on what she is read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613" y="1460622"/>
            <a:ext cx="3594100" cy="538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0579">
                                            <p:txEl>
                                              <p:pRg st="1" end="1"/>
                                            </p:txEl>
                                          </p:spTgt>
                                        </p:tgtEl>
                                        <p:attrNameLst>
                                          <p:attrName>style.visibility</p:attrName>
                                        </p:attrNameLst>
                                      </p:cBhvr>
                                      <p:to>
                                        <p:strVal val="visible"/>
                                      </p:to>
                                    </p:set>
                                    <p:anim calcmode="lin" valueType="num">
                                      <p:cBhvr additive="base">
                                        <p:cTn id="13"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0579">
                                            <p:txEl>
                                              <p:pRg st="2" end="2"/>
                                            </p:txEl>
                                          </p:spTgt>
                                        </p:tgtEl>
                                        <p:attrNameLst>
                                          <p:attrName>style.visibility</p:attrName>
                                        </p:attrNameLst>
                                      </p:cBhvr>
                                      <p:to>
                                        <p:strVal val="visible"/>
                                      </p:to>
                                    </p:set>
                                    <p:anim calcmode="lin" valueType="num">
                                      <p:cBhvr additive="base">
                                        <p:cTn id="19"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0579">
                                            <p:txEl>
                                              <p:pRg st="3" end="3"/>
                                            </p:txEl>
                                          </p:spTgt>
                                        </p:tgtEl>
                                        <p:attrNameLst>
                                          <p:attrName>style.visibility</p:attrName>
                                        </p:attrNameLst>
                                      </p:cBhvr>
                                      <p:to>
                                        <p:strVal val="visible"/>
                                      </p:to>
                                    </p:set>
                                    <p:anim calcmode="lin" valueType="num">
                                      <p:cBhvr additive="base">
                                        <p:cTn id="25" dur="5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057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0579">
                                            <p:txEl>
                                              <p:pRg st="4" end="4"/>
                                            </p:txEl>
                                          </p:spTgt>
                                        </p:tgtEl>
                                        <p:attrNameLst>
                                          <p:attrName>style.visibility</p:attrName>
                                        </p:attrNameLst>
                                      </p:cBhvr>
                                      <p:to>
                                        <p:strVal val="visible"/>
                                      </p:to>
                                    </p:set>
                                    <p:anim calcmode="lin" valueType="num">
                                      <p:cBhvr additive="base">
                                        <p:cTn id="29" dur="500" fill="hold"/>
                                        <p:tgtEl>
                                          <p:spTgt spid="28057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0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80579">
                                            <p:txEl>
                                              <p:pRg st="5" end="5"/>
                                            </p:txEl>
                                          </p:spTgt>
                                        </p:tgtEl>
                                        <p:attrNameLst>
                                          <p:attrName>style.visibility</p:attrName>
                                        </p:attrNameLst>
                                      </p:cBhvr>
                                      <p:to>
                                        <p:strVal val="visible"/>
                                      </p:to>
                                    </p:set>
                                    <p:anim calcmode="lin" valueType="num">
                                      <p:cBhvr additive="base">
                                        <p:cTn id="35" dur="500" fill="hold"/>
                                        <p:tgtEl>
                                          <p:spTgt spid="28057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0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01675" y="3068960"/>
            <a:ext cx="7772400" cy="1143000"/>
          </a:xfrm>
        </p:spPr>
        <p:txBody>
          <a:bodyPr/>
          <a:lstStyle/>
          <a:p>
            <a:pPr eaLnBrk="1" hangingPunct="1"/>
            <a:r>
              <a:rPr lang="en-US" altLang="en-US" dirty="0"/>
              <a:t>A step beyond memorization is</a:t>
            </a:r>
            <a:br>
              <a:rPr lang="en-US" altLang="en-US" dirty="0"/>
            </a:br>
            <a:br>
              <a:rPr lang="en-US" altLang="en-US" dirty="0"/>
            </a:br>
            <a:r>
              <a:rPr lang="en-US" altLang="en-US" sz="6000" dirty="0"/>
              <a:t>Wisdom</a:t>
            </a:r>
            <a:br>
              <a:rPr lang="en-US" altLang="en-US" dirty="0"/>
            </a:br>
            <a:endParaRPr lang="en-US" altLang="en-US" dirty="0"/>
          </a:p>
        </p:txBody>
      </p:sp>
      <p:graphicFrame>
        <p:nvGraphicFramePr>
          <p:cNvPr id="325632"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2390513"/>
              </p:ext>
            </p:extLst>
          </p:nvPr>
        </p:nvGraphicFramePr>
        <p:xfrm>
          <a:off x="5508625" y="3933825"/>
          <a:ext cx="2855913" cy="2146300"/>
        </p:xfrm>
        <a:graphic>
          <a:graphicData uri="http://schemas.openxmlformats.org/presentationml/2006/ole">
            <mc:AlternateContent xmlns:mc="http://schemas.openxmlformats.org/markup-compatibility/2006">
              <mc:Choice xmlns:v="urn:schemas-microsoft-com:vml" Requires="v">
                <p:oleObj name="Clip" r:id="rId3" imgW="1139342" imgH="940918" progId="MS_ClipArt_Gallery.2">
                  <p:embed/>
                </p:oleObj>
              </mc:Choice>
              <mc:Fallback>
                <p:oleObj name="Clip" r:id="rId3" imgW="1139342" imgH="940918" progId="MS_ClipArt_Gallery.2">
                  <p:embed/>
                  <p:pic>
                    <p:nvPicPr>
                      <p:cNvPr id="325632" name="Object 0">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933825"/>
                        <a:ext cx="2855913"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1604" name="Text Box 4"/>
          <p:cNvSpPr txBox="1">
            <a:spLocks noChangeArrowheads="1"/>
          </p:cNvSpPr>
          <p:nvPr/>
        </p:nvSpPr>
        <p:spPr bwMode="auto">
          <a:xfrm>
            <a:off x="1279525" y="4851400"/>
            <a:ext cx="330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5400">
                <a:solidFill>
                  <a:srgbClr val="C00000"/>
                </a:solidFill>
              </a:rPr>
              <a:t>REFLECT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325632"/>
                                        </p:tgtEl>
                                        <p:attrNameLst>
                                          <p:attrName>style.visibility</p:attrName>
                                        </p:attrNameLst>
                                      </p:cBhvr>
                                      <p:to>
                                        <p:strVal val="visible"/>
                                      </p:to>
                                    </p:set>
                                    <p:anim calcmode="lin" valueType="num">
                                      <p:cBhvr>
                                        <p:cTn id="7" dur="5000" fill="hold"/>
                                        <p:tgtEl>
                                          <p:spTgt spid="325632"/>
                                        </p:tgtEl>
                                        <p:attrNameLst>
                                          <p:attrName>ppt_w</p:attrName>
                                        </p:attrNameLst>
                                      </p:cBhvr>
                                      <p:tavLst>
                                        <p:tav tm="0" fmla="#ppt_w*sin(2.5*pi*$)">
                                          <p:val>
                                            <p:fltVal val="0"/>
                                          </p:val>
                                        </p:tav>
                                        <p:tav tm="100000">
                                          <p:val>
                                            <p:fltVal val="1"/>
                                          </p:val>
                                        </p:tav>
                                      </p:tavLst>
                                    </p:anim>
                                    <p:anim calcmode="lin" valueType="num">
                                      <p:cBhvr>
                                        <p:cTn id="8" dur="5000" fill="hold"/>
                                        <p:tgtEl>
                                          <p:spTgt spid="3256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281604"/>
                                        </p:tgtEl>
                                        <p:attrNameLst>
                                          <p:attrName>style.visibility</p:attrName>
                                        </p:attrNameLst>
                                      </p:cBhvr>
                                      <p:to>
                                        <p:strVal val="visible"/>
                                      </p:to>
                                    </p:set>
                                    <p:anim calcmode="lin" valueType="num">
                                      <p:cBhvr additive="base">
                                        <p:cTn id="12" dur="500" fill="hold"/>
                                        <p:tgtEl>
                                          <p:spTgt spid="281604"/>
                                        </p:tgtEl>
                                        <p:attrNameLst>
                                          <p:attrName>ppt_x</p:attrName>
                                        </p:attrNameLst>
                                      </p:cBhvr>
                                      <p:tavLst>
                                        <p:tav tm="0">
                                          <p:val>
                                            <p:strVal val="0-#ppt_w/2"/>
                                          </p:val>
                                        </p:tav>
                                        <p:tav tm="100000">
                                          <p:val>
                                            <p:strVal val="#ppt_x"/>
                                          </p:val>
                                        </p:tav>
                                      </p:tavLst>
                                    </p:anim>
                                    <p:anim calcmode="lin" valueType="num">
                                      <p:cBhvr additive="base">
                                        <p:cTn id="13" dur="500" fill="hold"/>
                                        <p:tgtEl>
                                          <p:spTgt spid="281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55650" y="2349500"/>
            <a:ext cx="6553200" cy="508000"/>
          </a:xfrm>
        </p:spPr>
        <p:txBody>
          <a:bodyPr/>
          <a:lstStyle/>
          <a:p>
            <a:pPr eaLnBrk="1" hangingPunct="1"/>
            <a:r>
              <a:rPr lang="en-US" altLang="en-US"/>
              <a:t>Sum:SQ4R</a:t>
            </a:r>
          </a:p>
        </p:txBody>
      </p:sp>
      <p:sp>
        <p:nvSpPr>
          <p:cNvPr id="95235" name="Rectangle 3"/>
          <p:cNvSpPr>
            <a:spLocks noGrp="1" noChangeArrowheads="1"/>
          </p:cNvSpPr>
          <p:nvPr>
            <p:ph type="body" idx="1"/>
          </p:nvPr>
        </p:nvSpPr>
        <p:spPr/>
        <p:txBody>
          <a:bodyPr/>
          <a:lstStyle/>
          <a:p>
            <a:pPr eaLnBrk="1" hangingPunct="1"/>
            <a:endParaRPr lang="en-US" altLang="en-US"/>
          </a:p>
        </p:txBody>
      </p:sp>
      <p:pic>
        <p:nvPicPr>
          <p:cNvPr id="95236" name="Picture 3" descr="Graphic summarizing the steps of SQ$R: survey and question; read and recite; review and reflect.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852738"/>
            <a:ext cx="768508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6553200" cy="508000"/>
          </a:xfrm>
        </p:spPr>
        <p:txBody>
          <a:bodyPr/>
          <a:lstStyle/>
          <a:p>
            <a:r>
              <a:rPr lang="en-US" dirty="0"/>
              <a:t>Succeeding in Math</a:t>
            </a:r>
          </a:p>
        </p:txBody>
      </p:sp>
      <p:pic>
        <p:nvPicPr>
          <p:cNvPr id="122882" name="Picture 2" descr="Photo of smiling math stu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01008"/>
            <a:ext cx="2907531" cy="284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46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2636912"/>
            <a:ext cx="6553200" cy="508000"/>
          </a:xfrm>
        </p:spPr>
        <p:txBody>
          <a:bodyPr/>
          <a:lstStyle/>
          <a:p>
            <a:r>
              <a:rPr lang="en-US" dirty="0"/>
              <a:t>Why study math?</a:t>
            </a:r>
          </a:p>
        </p:txBody>
      </p:sp>
      <p:sp>
        <p:nvSpPr>
          <p:cNvPr id="5" name="Content Placeholder 4"/>
          <p:cNvSpPr>
            <a:spLocks noGrp="1"/>
          </p:cNvSpPr>
          <p:nvPr>
            <p:ph idx="1"/>
          </p:nvPr>
        </p:nvSpPr>
        <p:spPr>
          <a:xfrm>
            <a:off x="827584" y="3573016"/>
            <a:ext cx="7643812" cy="2808014"/>
          </a:xfrm>
        </p:spPr>
        <p:txBody>
          <a:bodyPr/>
          <a:lstStyle/>
          <a:p>
            <a:r>
              <a:rPr lang="en-US" dirty="0"/>
              <a:t>Math is the most failed subject in college.  </a:t>
            </a:r>
          </a:p>
          <a:p>
            <a:r>
              <a:rPr lang="en-US" dirty="0"/>
              <a:t>It is required for graduation.</a:t>
            </a:r>
          </a:p>
          <a:p>
            <a:r>
              <a:rPr lang="en-US" dirty="0"/>
              <a:t>It is needed for entry into high paying scientific, technical and business occupations.  </a:t>
            </a:r>
          </a:p>
        </p:txBody>
      </p:sp>
    </p:spTree>
    <p:extLst>
      <p:ext uri="{BB962C8B-B14F-4D97-AF65-F5344CB8AC3E}">
        <p14:creationId xmlns:p14="http://schemas.microsoft.com/office/powerpoint/2010/main" val="303633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84984"/>
            <a:ext cx="6553200" cy="508000"/>
          </a:xfrm>
        </p:spPr>
        <p:txBody>
          <a:bodyPr/>
          <a:lstStyle/>
          <a:p>
            <a:r>
              <a:rPr lang="en-US" dirty="0"/>
              <a:t>New discoveries are disproving traditional theories:</a:t>
            </a:r>
          </a:p>
        </p:txBody>
      </p:sp>
      <p:sp>
        <p:nvSpPr>
          <p:cNvPr id="3" name="Content Placeholder 2"/>
          <p:cNvSpPr>
            <a:spLocks noGrp="1"/>
          </p:cNvSpPr>
          <p:nvPr>
            <p:ph idx="1"/>
          </p:nvPr>
        </p:nvSpPr>
        <p:spPr>
          <a:xfrm>
            <a:off x="323528" y="4437112"/>
            <a:ext cx="7643812" cy="2232248"/>
          </a:xfrm>
        </p:spPr>
        <p:txBody>
          <a:bodyPr/>
          <a:lstStyle/>
          <a:p>
            <a:r>
              <a:rPr lang="en-US" dirty="0"/>
              <a:t>Learning styles</a:t>
            </a:r>
          </a:p>
          <a:p>
            <a:r>
              <a:rPr lang="en-US" dirty="0"/>
              <a:t>Left or right brain theories</a:t>
            </a:r>
          </a:p>
        </p:txBody>
      </p:sp>
    </p:spTree>
    <p:extLst>
      <p:ext uri="{BB962C8B-B14F-4D97-AF65-F5344CB8AC3E}">
        <p14:creationId xmlns:p14="http://schemas.microsoft.com/office/powerpoint/2010/main" val="1156473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916832"/>
            <a:ext cx="6553200" cy="508000"/>
          </a:xfrm>
        </p:spPr>
        <p:txBody>
          <a:bodyPr/>
          <a:lstStyle/>
          <a:p>
            <a:r>
              <a:rPr lang="en-US" dirty="0"/>
              <a:t>Reading a Math Text</a:t>
            </a:r>
          </a:p>
        </p:txBody>
      </p:sp>
      <p:sp>
        <p:nvSpPr>
          <p:cNvPr id="3" name="Content Placeholder 2"/>
          <p:cNvSpPr>
            <a:spLocks noGrp="1"/>
          </p:cNvSpPr>
          <p:nvPr>
            <p:ph idx="1"/>
          </p:nvPr>
        </p:nvSpPr>
        <p:spPr>
          <a:xfrm>
            <a:off x="1043608" y="2492896"/>
            <a:ext cx="7643812" cy="4176166"/>
          </a:xfrm>
        </p:spPr>
        <p:txBody>
          <a:bodyPr/>
          <a:lstStyle/>
          <a:p>
            <a:r>
              <a:rPr lang="en-US" dirty="0"/>
              <a:t>Skim the text before class to become familiar with the topics.  Find out what you need to learn.  </a:t>
            </a:r>
          </a:p>
          <a:p>
            <a:r>
              <a:rPr lang="en-US" dirty="0"/>
              <a:t>As you are reading, make flash cards of the key definitions and formulas.</a:t>
            </a:r>
          </a:p>
          <a:p>
            <a:r>
              <a:rPr lang="en-US" dirty="0"/>
              <a:t>It is not enough to read and understand.  Add practice to your study system.  </a:t>
            </a:r>
          </a:p>
          <a:p>
            <a:r>
              <a:rPr lang="en-US" dirty="0"/>
              <a:t>Focus on understanding rather than memorization.  </a:t>
            </a:r>
          </a:p>
          <a:p>
            <a:endParaRPr lang="en-US" dirty="0"/>
          </a:p>
        </p:txBody>
      </p:sp>
    </p:spTree>
    <p:extLst>
      <p:ext uri="{BB962C8B-B14F-4D97-AF65-F5344CB8AC3E}">
        <p14:creationId xmlns:p14="http://schemas.microsoft.com/office/powerpoint/2010/main" val="1597480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80928"/>
            <a:ext cx="6553200" cy="508000"/>
          </a:xfrm>
        </p:spPr>
        <p:txBody>
          <a:bodyPr/>
          <a:lstStyle/>
          <a:p>
            <a:r>
              <a:rPr lang="en-US" dirty="0"/>
              <a:t>Tips for Math Success</a:t>
            </a:r>
          </a:p>
        </p:txBody>
      </p:sp>
      <p:pic>
        <p:nvPicPr>
          <p:cNvPr id="123906" name="Picture 2" descr="Photo of successful math stu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773" y="3645024"/>
            <a:ext cx="424482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277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75" y="2420888"/>
            <a:ext cx="6553200" cy="508000"/>
          </a:xfrm>
        </p:spPr>
        <p:txBody>
          <a:bodyPr/>
          <a:lstStyle/>
          <a:p>
            <a:r>
              <a:rPr lang="en-US" dirty="0"/>
              <a:t>Think Positively</a:t>
            </a:r>
          </a:p>
        </p:txBody>
      </p:sp>
      <p:sp>
        <p:nvSpPr>
          <p:cNvPr id="3" name="Content Placeholder 2"/>
          <p:cNvSpPr>
            <a:spLocks noGrp="1"/>
          </p:cNvSpPr>
          <p:nvPr>
            <p:ph idx="1"/>
          </p:nvPr>
        </p:nvSpPr>
        <p:spPr>
          <a:xfrm>
            <a:off x="827584" y="3020644"/>
            <a:ext cx="7643812" cy="1147599"/>
          </a:xfrm>
        </p:spPr>
        <p:txBody>
          <a:bodyPr/>
          <a:lstStyle/>
          <a:p>
            <a:pPr marL="0" indent="0">
              <a:buNone/>
            </a:pPr>
            <a:endParaRPr lang="en-US" dirty="0"/>
          </a:p>
          <a:p>
            <a:pPr marL="0" indent="0">
              <a:buNone/>
            </a:pPr>
            <a:r>
              <a:rPr lang="en-US" dirty="0"/>
              <a:t>“I can learn to be successful in math.”</a:t>
            </a:r>
          </a:p>
        </p:txBody>
      </p:sp>
      <p:pic>
        <p:nvPicPr>
          <p:cNvPr id="119810" name="Picture 2" descr="I love math">
            <a:extLst>
              <a:ext uri="{FF2B5EF4-FFF2-40B4-BE49-F238E27FC236}">
                <a16:creationId xmlns:a16="http://schemas.microsoft.com/office/drawing/2014/main" id="{B098E9F4-05C9-416C-B1FA-6BB684C22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200" y="4262178"/>
            <a:ext cx="333375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25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92896"/>
            <a:ext cx="6553200" cy="508000"/>
          </a:xfrm>
        </p:spPr>
        <p:txBody>
          <a:bodyPr/>
          <a:lstStyle/>
          <a:p>
            <a:r>
              <a:rPr lang="en-US" dirty="0"/>
              <a:t>Internal Locus of Control</a:t>
            </a:r>
          </a:p>
        </p:txBody>
      </p:sp>
      <p:sp>
        <p:nvSpPr>
          <p:cNvPr id="3" name="Content Placeholder 2"/>
          <p:cNvSpPr>
            <a:spLocks noGrp="1"/>
          </p:cNvSpPr>
          <p:nvPr>
            <p:ph idx="1"/>
          </p:nvPr>
        </p:nvSpPr>
        <p:spPr>
          <a:xfrm>
            <a:off x="971600" y="3501008"/>
            <a:ext cx="7643812" cy="2015926"/>
          </a:xfrm>
        </p:spPr>
        <p:txBody>
          <a:bodyPr/>
          <a:lstStyle/>
          <a:p>
            <a:r>
              <a:rPr lang="en-US" dirty="0"/>
              <a:t>Take responsibility for your own success.  </a:t>
            </a:r>
          </a:p>
          <a:p>
            <a:r>
              <a:rPr lang="en-US" dirty="0"/>
              <a:t>Get help when you need it.  </a:t>
            </a:r>
          </a:p>
        </p:txBody>
      </p:sp>
    </p:spTree>
    <p:extLst>
      <p:ext uri="{BB962C8B-B14F-4D97-AF65-F5344CB8AC3E}">
        <p14:creationId xmlns:p14="http://schemas.microsoft.com/office/powerpoint/2010/main" val="4274841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44574"/>
            <a:ext cx="6553200" cy="508000"/>
          </a:xfrm>
        </p:spPr>
        <p:txBody>
          <a:bodyPr/>
          <a:lstStyle/>
          <a:p>
            <a:r>
              <a:rPr lang="en-US" dirty="0"/>
              <a:t>Increase Motivation</a:t>
            </a:r>
          </a:p>
        </p:txBody>
      </p:sp>
      <p:sp>
        <p:nvSpPr>
          <p:cNvPr id="3" name="Content Placeholder 2"/>
          <p:cNvSpPr>
            <a:spLocks noGrp="1"/>
          </p:cNvSpPr>
          <p:nvPr>
            <p:ph idx="1"/>
          </p:nvPr>
        </p:nvSpPr>
        <p:spPr>
          <a:xfrm>
            <a:off x="1089557" y="4293096"/>
            <a:ext cx="7643812" cy="1367854"/>
          </a:xfrm>
        </p:spPr>
        <p:txBody>
          <a:bodyPr/>
          <a:lstStyle/>
          <a:p>
            <a:pPr marL="0" indent="0">
              <a:buNone/>
            </a:pPr>
            <a:r>
              <a:rPr lang="en-US" dirty="0"/>
              <a:t>Review the motivation tips in the first chapter and use them to study math.  </a:t>
            </a:r>
          </a:p>
        </p:txBody>
      </p:sp>
      <p:pic>
        <p:nvPicPr>
          <p:cNvPr id="125958" name="Picture 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 y="0"/>
            <a:ext cx="7209811"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28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20888"/>
            <a:ext cx="6553200" cy="508000"/>
          </a:xfrm>
        </p:spPr>
        <p:txBody>
          <a:bodyPr/>
          <a:lstStyle/>
          <a:p>
            <a:r>
              <a:rPr lang="en-US" dirty="0"/>
              <a:t>Prepare Adequately</a:t>
            </a:r>
          </a:p>
        </p:txBody>
      </p:sp>
      <p:sp>
        <p:nvSpPr>
          <p:cNvPr id="3" name="Content Placeholder 2"/>
          <p:cNvSpPr>
            <a:spLocks noGrp="1"/>
          </p:cNvSpPr>
          <p:nvPr>
            <p:ph idx="1"/>
          </p:nvPr>
        </p:nvSpPr>
        <p:spPr>
          <a:xfrm>
            <a:off x="899592" y="3068960"/>
            <a:ext cx="7643812" cy="1727894"/>
          </a:xfrm>
        </p:spPr>
        <p:txBody>
          <a:bodyPr/>
          <a:lstStyle/>
          <a:p>
            <a:pPr marL="0" indent="0">
              <a:buNone/>
            </a:pPr>
            <a:r>
              <a:rPr lang="en-US" dirty="0"/>
              <a:t>Did you know that in order to be successful,  it takes about 10 hours a week to study for your math course?</a:t>
            </a:r>
          </a:p>
          <a:p>
            <a:pPr marL="0" indent="0">
              <a:buNone/>
            </a:pPr>
            <a:r>
              <a:rPr lang="en-US" dirty="0"/>
              <a:t>Make a study schedule.</a:t>
            </a:r>
          </a:p>
        </p:txBody>
      </p:sp>
    </p:spTree>
    <p:extLst>
      <p:ext uri="{BB962C8B-B14F-4D97-AF65-F5344CB8AC3E}">
        <p14:creationId xmlns:p14="http://schemas.microsoft.com/office/powerpoint/2010/main" val="3754938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49331"/>
            <a:ext cx="6553200" cy="508000"/>
          </a:xfrm>
        </p:spPr>
        <p:txBody>
          <a:bodyPr/>
          <a:lstStyle/>
          <a:p>
            <a:r>
              <a:rPr lang="en-US" dirty="0"/>
              <a:t>My goal: Earn an A or B</a:t>
            </a:r>
          </a:p>
        </p:txBody>
      </p:sp>
      <p:sp>
        <p:nvSpPr>
          <p:cNvPr id="3" name="Content Placeholder 2"/>
          <p:cNvSpPr>
            <a:spLocks noGrp="1"/>
          </p:cNvSpPr>
          <p:nvPr>
            <p:ph idx="1"/>
          </p:nvPr>
        </p:nvSpPr>
        <p:spPr>
          <a:xfrm>
            <a:off x="611560" y="3429000"/>
            <a:ext cx="7643812" cy="1656184"/>
          </a:xfrm>
        </p:spPr>
        <p:txBody>
          <a:bodyPr/>
          <a:lstStyle/>
          <a:p>
            <a:pPr marL="0" indent="0">
              <a:buNone/>
            </a:pPr>
            <a:r>
              <a:rPr lang="en-US" dirty="0"/>
              <a:t>If you do not earn an A or B in your math course, you will probably not succeed in the next level.  </a:t>
            </a:r>
          </a:p>
        </p:txBody>
      </p:sp>
      <p:pic>
        <p:nvPicPr>
          <p:cNvPr id="126978"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509120"/>
            <a:ext cx="32004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26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44" y="2636912"/>
            <a:ext cx="6553200" cy="508000"/>
          </a:xfrm>
        </p:spPr>
        <p:txBody>
          <a:bodyPr/>
          <a:lstStyle/>
          <a:p>
            <a:r>
              <a:rPr lang="en-US" dirty="0"/>
              <a:t>Math Is a Priority</a:t>
            </a:r>
          </a:p>
        </p:txBody>
      </p:sp>
      <p:sp>
        <p:nvSpPr>
          <p:cNvPr id="3" name="Content Placeholder 2"/>
          <p:cNvSpPr>
            <a:spLocks noGrp="1"/>
          </p:cNvSpPr>
          <p:nvPr>
            <p:ph idx="1"/>
          </p:nvPr>
        </p:nvSpPr>
        <p:spPr>
          <a:xfrm>
            <a:off x="899592" y="3429000"/>
            <a:ext cx="7643812" cy="1439862"/>
          </a:xfrm>
        </p:spPr>
        <p:txBody>
          <a:bodyPr/>
          <a:lstStyle/>
          <a:p>
            <a:pPr marL="0" indent="0">
              <a:buNone/>
            </a:pPr>
            <a:r>
              <a:rPr lang="en-US" dirty="0"/>
              <a:t>Use your prime time when you are most alert to study math.  </a:t>
            </a:r>
          </a:p>
        </p:txBody>
      </p:sp>
    </p:spTree>
    <p:extLst>
      <p:ext uri="{BB962C8B-B14F-4D97-AF65-F5344CB8AC3E}">
        <p14:creationId xmlns:p14="http://schemas.microsoft.com/office/powerpoint/2010/main" val="528967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2896"/>
            <a:ext cx="6553200" cy="508000"/>
          </a:xfrm>
        </p:spPr>
        <p:txBody>
          <a:bodyPr/>
          <a:lstStyle/>
          <a:p>
            <a:r>
              <a:rPr lang="en-US" dirty="0"/>
              <a:t>Review</a:t>
            </a:r>
          </a:p>
        </p:txBody>
      </p:sp>
      <p:sp>
        <p:nvSpPr>
          <p:cNvPr id="3" name="Content Placeholder 2"/>
          <p:cNvSpPr>
            <a:spLocks noGrp="1"/>
          </p:cNvSpPr>
          <p:nvPr>
            <p:ph idx="1"/>
          </p:nvPr>
        </p:nvSpPr>
        <p:spPr>
          <a:xfrm>
            <a:off x="683568" y="3140968"/>
            <a:ext cx="7643812" cy="1655886"/>
          </a:xfrm>
        </p:spPr>
        <p:txBody>
          <a:bodyPr/>
          <a:lstStyle/>
          <a:p>
            <a:pPr marL="0" indent="0">
              <a:buNone/>
            </a:pPr>
            <a:r>
              <a:rPr lang="en-US" dirty="0"/>
              <a:t>To minimize forgetting, review what you have learned in your math class as soon as possible after the class</a:t>
            </a:r>
          </a:p>
        </p:txBody>
      </p:sp>
    </p:spTree>
    <p:extLst>
      <p:ext uri="{BB962C8B-B14F-4D97-AF65-F5344CB8AC3E}">
        <p14:creationId xmlns:p14="http://schemas.microsoft.com/office/powerpoint/2010/main" val="2853106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204864"/>
            <a:ext cx="6553200" cy="508000"/>
          </a:xfrm>
        </p:spPr>
        <p:txBody>
          <a:bodyPr/>
          <a:lstStyle/>
          <a:p>
            <a:r>
              <a:rPr lang="en-US" dirty="0"/>
              <a:t>Use a Study Group</a:t>
            </a:r>
          </a:p>
        </p:txBody>
      </p:sp>
      <p:sp>
        <p:nvSpPr>
          <p:cNvPr id="3" name="Content Placeholder 2"/>
          <p:cNvSpPr>
            <a:spLocks noGrp="1"/>
          </p:cNvSpPr>
          <p:nvPr>
            <p:ph idx="1"/>
          </p:nvPr>
        </p:nvSpPr>
        <p:spPr>
          <a:xfrm>
            <a:off x="507994" y="2924944"/>
            <a:ext cx="7643812" cy="1511870"/>
          </a:xfrm>
        </p:spPr>
        <p:txBody>
          <a:bodyPr/>
          <a:lstStyle/>
          <a:p>
            <a:pPr marL="0" indent="0">
              <a:buNone/>
            </a:pPr>
            <a:r>
              <a:rPr lang="en-US" dirty="0"/>
              <a:t>Use the study group to practice problems that might be on the exam.  </a:t>
            </a:r>
          </a:p>
        </p:txBody>
      </p:sp>
      <p:pic>
        <p:nvPicPr>
          <p:cNvPr id="128002" name="Picture 2" descr="Photo of a group of students studying ma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3056"/>
            <a:ext cx="4412345" cy="295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3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924944"/>
            <a:ext cx="6553200" cy="508000"/>
          </a:xfrm>
        </p:spPr>
        <p:txBody>
          <a:bodyPr/>
          <a:lstStyle/>
          <a:p>
            <a:r>
              <a:rPr lang="en-US" dirty="0"/>
              <a:t>What’s New?</a:t>
            </a:r>
          </a:p>
        </p:txBody>
      </p:sp>
    </p:spTree>
    <p:extLst>
      <p:ext uri="{BB962C8B-B14F-4D97-AF65-F5344CB8AC3E}">
        <p14:creationId xmlns:p14="http://schemas.microsoft.com/office/powerpoint/2010/main" val="3790414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284984"/>
            <a:ext cx="6553200" cy="508000"/>
          </a:xfrm>
        </p:spPr>
        <p:txBody>
          <a:bodyPr/>
          <a:lstStyle/>
          <a:p>
            <a:r>
              <a:rPr lang="en-US" dirty="0"/>
              <a:t>Ask Questions in Class</a:t>
            </a:r>
          </a:p>
        </p:txBody>
      </p:sp>
      <p:sp>
        <p:nvSpPr>
          <p:cNvPr id="3" name="Content Placeholder 2"/>
          <p:cNvSpPr>
            <a:spLocks noGrp="1"/>
          </p:cNvSpPr>
          <p:nvPr>
            <p:ph idx="1"/>
          </p:nvPr>
        </p:nvSpPr>
        <p:spPr>
          <a:xfrm>
            <a:off x="971600" y="4149080"/>
            <a:ext cx="7643812" cy="2447974"/>
          </a:xfrm>
        </p:spPr>
        <p:txBody>
          <a:bodyPr/>
          <a:lstStyle/>
          <a:p>
            <a:pPr marL="0" indent="0">
              <a:buNone/>
            </a:pPr>
            <a:r>
              <a:rPr lang="en-US" dirty="0"/>
              <a:t>Ask questions as soon as you don’t understand anything.  </a:t>
            </a:r>
          </a:p>
          <a:p>
            <a:pPr marL="0" indent="0">
              <a:buNone/>
            </a:pPr>
            <a:r>
              <a:rPr lang="en-US" dirty="0"/>
              <a:t>Other students may have the same question and be thankful you asked it.  </a:t>
            </a:r>
          </a:p>
        </p:txBody>
      </p:sp>
      <p:pic>
        <p:nvPicPr>
          <p:cNvPr id="129026" name="Picture 2" descr="Photo of a student raising her hand to ask a question in c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 y="0"/>
            <a:ext cx="4538935" cy="301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72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060848"/>
            <a:ext cx="6553200" cy="508000"/>
          </a:xfrm>
        </p:spPr>
        <p:txBody>
          <a:bodyPr/>
          <a:lstStyle/>
          <a:p>
            <a:r>
              <a:rPr lang="en-US" sz="3200" dirty="0"/>
              <a:t>Use Multi-Sensory Techniques</a:t>
            </a:r>
          </a:p>
        </p:txBody>
      </p:sp>
      <p:sp>
        <p:nvSpPr>
          <p:cNvPr id="3" name="Content Placeholder 2"/>
          <p:cNvSpPr>
            <a:spLocks noGrp="1"/>
          </p:cNvSpPr>
          <p:nvPr>
            <p:ph idx="1"/>
          </p:nvPr>
        </p:nvSpPr>
        <p:spPr>
          <a:xfrm>
            <a:off x="1043608" y="2564904"/>
            <a:ext cx="7643812" cy="4176166"/>
          </a:xfrm>
        </p:spPr>
        <p:txBody>
          <a:bodyPr/>
          <a:lstStyle/>
          <a:p>
            <a:r>
              <a:rPr lang="en-US" dirty="0"/>
              <a:t>Use all your senses to study math. </a:t>
            </a:r>
          </a:p>
          <a:p>
            <a:r>
              <a:rPr lang="en-US" dirty="0"/>
              <a:t>Read important concepts out loud.</a:t>
            </a:r>
          </a:p>
          <a:p>
            <a:r>
              <a:rPr lang="en-US" dirty="0"/>
              <a:t>Use flash cards.</a:t>
            </a:r>
          </a:p>
          <a:p>
            <a:r>
              <a:rPr lang="en-US" dirty="0"/>
              <a:t>Watch YouTube videos on difficult concepts.</a:t>
            </a:r>
          </a:p>
          <a:p>
            <a:r>
              <a:rPr lang="en-US" dirty="0"/>
              <a:t>Use different colors of ink to take notes. </a:t>
            </a:r>
          </a:p>
          <a:p>
            <a:r>
              <a:rPr lang="en-US" dirty="0"/>
              <a:t>Take pictures of problems on the board.  </a:t>
            </a:r>
          </a:p>
          <a:p>
            <a:r>
              <a:rPr lang="en-US" dirty="0"/>
              <a:t>Use math manipulatives.  </a:t>
            </a:r>
          </a:p>
          <a:p>
            <a:r>
              <a:rPr lang="en-US" dirty="0"/>
              <a:t>Use Facebook to discuss math problems.   </a:t>
            </a:r>
          </a:p>
        </p:txBody>
      </p:sp>
    </p:spTree>
    <p:extLst>
      <p:ext uri="{BB962C8B-B14F-4D97-AF65-F5344CB8AC3E}">
        <p14:creationId xmlns:p14="http://schemas.microsoft.com/office/powerpoint/2010/main" val="992217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63713" y="260350"/>
            <a:ext cx="7777162" cy="768350"/>
          </a:xfrm>
        </p:spPr>
        <p:txBody>
          <a:bodyPr/>
          <a:lstStyle/>
          <a:p>
            <a:pPr eaLnBrk="1" hangingPunct="1"/>
            <a:r>
              <a:rPr lang="en-US" altLang="en-US" dirty="0"/>
              <a:t>Online Reading Strategies</a:t>
            </a:r>
          </a:p>
        </p:txBody>
      </p:sp>
      <p:sp>
        <p:nvSpPr>
          <p:cNvPr id="96259" name="Rectangle 3"/>
          <p:cNvSpPr>
            <a:spLocks noGrp="1" noChangeArrowheads="1"/>
          </p:cNvSpPr>
          <p:nvPr>
            <p:ph type="body" idx="1"/>
          </p:nvPr>
        </p:nvSpPr>
        <p:spPr>
          <a:xfrm>
            <a:off x="1835150" y="1484313"/>
            <a:ext cx="7129463" cy="4824412"/>
          </a:xfrm>
        </p:spPr>
        <p:txBody>
          <a:bodyPr/>
          <a:lstStyle/>
          <a:p>
            <a:pPr marL="0" indent="0" eaLnBrk="1" hangingPunct="1">
              <a:buFont typeface="Monotype Sorts" pitchFamily="2" charset="2"/>
              <a:buNone/>
            </a:pPr>
            <a:r>
              <a:rPr lang="en-US" altLang="en-US" dirty="0"/>
              <a:t>What is your purpose for reading?</a:t>
            </a:r>
          </a:p>
          <a:p>
            <a:pPr marL="0" indent="0" eaLnBrk="1" hangingPunct="1">
              <a:buFont typeface="Monotype Sorts" pitchFamily="2" charset="2"/>
              <a:buNone/>
            </a:pPr>
            <a:r>
              <a:rPr lang="en-US" altLang="en-US" dirty="0"/>
              <a:t>For college material:</a:t>
            </a:r>
          </a:p>
          <a:p>
            <a:pPr marL="0" indent="0" eaLnBrk="1" hangingPunct="1">
              <a:buFont typeface="Monotype Sorts" pitchFamily="2" charset="2"/>
              <a:buNone/>
            </a:pPr>
            <a:r>
              <a:rPr lang="en-US" altLang="en-US" dirty="0"/>
              <a:t>	Scan first.</a:t>
            </a:r>
          </a:p>
          <a:p>
            <a:pPr marL="0" indent="0" eaLnBrk="1" hangingPunct="1">
              <a:buFont typeface="Monotype Sorts" pitchFamily="2" charset="2"/>
              <a:buNone/>
            </a:pPr>
            <a:r>
              <a:rPr lang="en-US" altLang="en-US" dirty="0"/>
              <a:t>	Look for key points.</a:t>
            </a:r>
          </a:p>
          <a:p>
            <a:pPr marL="0" indent="0" eaLnBrk="1" hangingPunct="1">
              <a:buFont typeface="Monotype Sorts" pitchFamily="2" charset="2"/>
              <a:buNone/>
            </a:pPr>
            <a:r>
              <a:rPr lang="en-US" altLang="en-US" dirty="0"/>
              <a:t>	Make note of the important points. </a:t>
            </a:r>
          </a:p>
          <a:p>
            <a:pPr marL="0" indent="0" eaLnBrk="1" hangingPunct="1">
              <a:buFont typeface="Monotype Sorts" pitchFamily="2" charset="2"/>
              <a:buNone/>
            </a:pPr>
            <a:r>
              <a:rPr lang="en-US" altLang="en-US" dirty="0"/>
              <a:t>	Review.</a:t>
            </a:r>
          </a:p>
          <a:p>
            <a:pPr marL="0" indent="0" eaLnBrk="1" hangingPunct="1">
              <a:buFontTx/>
              <a:buNone/>
            </a:pPr>
            <a:endParaRPr lang="en-US" altLang="en-US" dirty="0"/>
          </a:p>
        </p:txBody>
      </p:sp>
      <p:pic>
        <p:nvPicPr>
          <p:cNvPr id="96260"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221163"/>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971550" y="2708275"/>
            <a:ext cx="7272338" cy="508000"/>
          </a:xfrm>
        </p:spPr>
        <p:txBody>
          <a:bodyPr/>
          <a:lstStyle/>
          <a:p>
            <a:pPr eaLnBrk="1" hangingPunct="1"/>
            <a:r>
              <a:rPr lang="en-US" altLang="en-US" dirty="0"/>
              <a:t>What to do if the reading goes in one ear and out the other?</a:t>
            </a:r>
          </a:p>
        </p:txBody>
      </p:sp>
      <p:sp>
        <p:nvSpPr>
          <p:cNvPr id="4" name="Content Placeholder 3"/>
          <p:cNvSpPr>
            <a:spLocks noGrp="1"/>
          </p:cNvSpPr>
          <p:nvPr>
            <p:ph idx="1"/>
          </p:nvPr>
        </p:nvSpPr>
        <p:spPr>
          <a:xfrm>
            <a:off x="1187450" y="3644900"/>
            <a:ext cx="7643813" cy="2808288"/>
          </a:xfrm>
        </p:spPr>
        <p:txBody>
          <a:bodyPr/>
          <a:lstStyle/>
          <a:p>
            <a:pPr eaLnBrk="1" hangingPunct="1"/>
            <a:r>
              <a:rPr lang="en-US" altLang="en-US" dirty="0"/>
              <a:t>Tell yourself you can do it!</a:t>
            </a:r>
          </a:p>
          <a:p>
            <a:pPr eaLnBrk="1" hangingPunct="1"/>
            <a:r>
              <a:rPr lang="en-US" altLang="en-US" dirty="0"/>
              <a:t>Try visualization.</a:t>
            </a:r>
          </a:p>
          <a:p>
            <a:pPr eaLnBrk="1" hangingPunct="1"/>
            <a:r>
              <a:rPr lang="en-US" altLang="en-US" dirty="0"/>
              <a:t>Look for personal meaning.</a:t>
            </a:r>
          </a:p>
          <a:p>
            <a:pPr eaLnBrk="1" hangingPunct="1"/>
            <a:r>
              <a:rPr lang="en-US" altLang="en-US" dirty="0"/>
              <a:t>Scan for important points.</a:t>
            </a:r>
          </a:p>
          <a:p>
            <a:pPr eaLnBrk="1" hangingPunct="1"/>
            <a:r>
              <a:rPr lang="en-US" altLang="en-US" dirty="0">
                <a:solidFill>
                  <a:srgbClr val="C00000"/>
                </a:solidFill>
              </a:rPr>
              <a:t>Talk to the text as you read it.  </a:t>
            </a:r>
          </a:p>
        </p:txBody>
      </p:sp>
      <p:pic>
        <p:nvPicPr>
          <p:cNvPr id="5" name="Picture 1" descr="Photo of frustrated student who has difficulties with reading">
            <a:extLst>
              <a:ext uri="{FF2B5EF4-FFF2-40B4-BE49-F238E27FC236}">
                <a16:creationId xmlns:a16="http://schemas.microsoft.com/office/drawing/2014/main" id="{751B0D95-FF3E-4CD4-84DA-F46E2CEB75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5425" y="3359944"/>
            <a:ext cx="22558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AA4A-A026-45DC-A04B-105E878EA6CE}"/>
              </a:ext>
            </a:extLst>
          </p:cNvPr>
          <p:cNvSpPr>
            <a:spLocks noGrp="1"/>
          </p:cNvSpPr>
          <p:nvPr>
            <p:ph type="title"/>
          </p:nvPr>
        </p:nvSpPr>
        <p:spPr>
          <a:xfrm>
            <a:off x="1295400" y="2636912"/>
            <a:ext cx="6553200" cy="508000"/>
          </a:xfrm>
        </p:spPr>
        <p:txBody>
          <a:bodyPr/>
          <a:lstStyle/>
          <a:p>
            <a:r>
              <a:rPr lang="en-US" dirty="0"/>
              <a:t>Tips for Online Learning</a:t>
            </a:r>
          </a:p>
        </p:txBody>
      </p:sp>
      <p:pic>
        <p:nvPicPr>
          <p:cNvPr id="4" name="Picture 3" descr="Photo of a student learning online. ">
            <a:extLst>
              <a:ext uri="{FF2B5EF4-FFF2-40B4-BE49-F238E27FC236}">
                <a16:creationId xmlns:a16="http://schemas.microsoft.com/office/drawing/2014/main" id="{F88F43F3-81A3-4F76-A191-52A6B2F4E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3429000"/>
            <a:ext cx="4860032" cy="3240290"/>
          </a:xfrm>
          <a:prstGeom prst="rect">
            <a:avLst/>
          </a:prstGeom>
        </p:spPr>
      </p:pic>
    </p:spTree>
    <p:extLst>
      <p:ext uri="{BB962C8B-B14F-4D97-AF65-F5344CB8AC3E}">
        <p14:creationId xmlns:p14="http://schemas.microsoft.com/office/powerpoint/2010/main" val="124662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0F3F-5B1D-4D11-A5C5-740795B46821}"/>
              </a:ext>
            </a:extLst>
          </p:cNvPr>
          <p:cNvSpPr>
            <a:spLocks noGrp="1"/>
          </p:cNvSpPr>
          <p:nvPr>
            <p:ph type="title"/>
          </p:nvPr>
        </p:nvSpPr>
        <p:spPr>
          <a:xfrm>
            <a:off x="611560" y="2132856"/>
            <a:ext cx="8229600" cy="1143000"/>
          </a:xfrm>
        </p:spPr>
        <p:txBody>
          <a:bodyPr wrap="square" anchor="ctr">
            <a:normAutofit/>
          </a:bodyPr>
          <a:lstStyle/>
          <a:p>
            <a:pPr>
              <a:lnSpc>
                <a:spcPct val="90000"/>
              </a:lnSpc>
            </a:pPr>
            <a:r>
              <a:rPr lang="en-US" sz="2800" dirty="0"/>
              <a:t>Advantages and Disadvantages</a:t>
            </a:r>
          </a:p>
        </p:txBody>
      </p:sp>
      <p:sp>
        <p:nvSpPr>
          <p:cNvPr id="8" name="Content Placeholder 2">
            <a:extLst>
              <a:ext uri="{FF2B5EF4-FFF2-40B4-BE49-F238E27FC236}">
                <a16:creationId xmlns:a16="http://schemas.microsoft.com/office/drawing/2014/main" id="{79EEB5FA-CD9A-453A-ACD2-1A1AF65D203B}"/>
              </a:ext>
            </a:extLst>
          </p:cNvPr>
          <p:cNvSpPr>
            <a:spLocks noGrp="1"/>
          </p:cNvSpPr>
          <p:nvPr>
            <p:ph sz="half" idx="2"/>
          </p:nvPr>
        </p:nvSpPr>
        <p:spPr>
          <a:xfrm>
            <a:off x="458788" y="3212976"/>
            <a:ext cx="4040188" cy="2406253"/>
          </a:xfrm>
        </p:spPr>
        <p:txBody>
          <a:bodyPr/>
          <a:lstStyle/>
          <a:p>
            <a:pPr marL="0" indent="0">
              <a:buNone/>
            </a:pPr>
            <a:r>
              <a:rPr lang="en-US" dirty="0"/>
              <a:t>Advantages</a:t>
            </a:r>
          </a:p>
          <a:p>
            <a:r>
              <a:rPr lang="en-US" dirty="0"/>
              <a:t>No commute</a:t>
            </a:r>
          </a:p>
          <a:p>
            <a:r>
              <a:rPr lang="en-US" dirty="0"/>
              <a:t>Save money</a:t>
            </a:r>
          </a:p>
          <a:p>
            <a:r>
              <a:rPr lang="en-US" dirty="0"/>
              <a:t>Learn at your own pace </a:t>
            </a:r>
          </a:p>
          <a:p>
            <a:r>
              <a:rPr lang="en-US" dirty="0"/>
              <a:t>Convenient</a:t>
            </a:r>
          </a:p>
        </p:txBody>
      </p:sp>
      <p:sp>
        <p:nvSpPr>
          <p:cNvPr id="10" name="Content Placeholder 3">
            <a:extLst>
              <a:ext uri="{FF2B5EF4-FFF2-40B4-BE49-F238E27FC236}">
                <a16:creationId xmlns:a16="http://schemas.microsoft.com/office/drawing/2014/main" id="{F3E2909B-8235-42D8-B4FB-FED38808FC8F}"/>
              </a:ext>
            </a:extLst>
          </p:cNvPr>
          <p:cNvSpPr>
            <a:spLocks noGrp="1"/>
          </p:cNvSpPr>
          <p:nvPr>
            <p:ph sz="quarter" idx="4"/>
          </p:nvPr>
        </p:nvSpPr>
        <p:spPr>
          <a:xfrm>
            <a:off x="4645026" y="3212976"/>
            <a:ext cx="4041775" cy="2694285"/>
          </a:xfrm>
        </p:spPr>
        <p:txBody>
          <a:bodyPr/>
          <a:lstStyle/>
          <a:p>
            <a:pPr marL="0" indent="0">
              <a:buNone/>
            </a:pPr>
            <a:r>
              <a:rPr lang="en-US" dirty="0"/>
              <a:t>Disadvantages</a:t>
            </a:r>
          </a:p>
          <a:p>
            <a:r>
              <a:rPr lang="en-US" dirty="0"/>
              <a:t>Less interaction between students and the instructor</a:t>
            </a:r>
          </a:p>
          <a:p>
            <a:r>
              <a:rPr lang="en-US" dirty="0"/>
              <a:t>Avoiding procrastination with a flexible schedule</a:t>
            </a:r>
          </a:p>
        </p:txBody>
      </p:sp>
    </p:spTree>
    <p:extLst>
      <p:ext uri="{BB962C8B-B14F-4D97-AF65-F5344CB8AC3E}">
        <p14:creationId xmlns:p14="http://schemas.microsoft.com/office/powerpoint/2010/main" val="1202114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999D-80CA-4904-B1BE-DF14693EF06D}"/>
              </a:ext>
            </a:extLst>
          </p:cNvPr>
          <p:cNvSpPr>
            <a:spLocks noGrp="1"/>
          </p:cNvSpPr>
          <p:nvPr>
            <p:ph type="title"/>
          </p:nvPr>
        </p:nvSpPr>
        <p:spPr>
          <a:xfrm>
            <a:off x="457200" y="2117437"/>
            <a:ext cx="8229600" cy="1143000"/>
          </a:xfrm>
        </p:spPr>
        <p:txBody>
          <a:bodyPr/>
          <a:lstStyle/>
          <a:p>
            <a:r>
              <a:rPr lang="en-US" dirty="0"/>
              <a:t>Balance Freedom and Responsibility</a:t>
            </a:r>
          </a:p>
        </p:txBody>
      </p:sp>
      <p:sp>
        <p:nvSpPr>
          <p:cNvPr id="3" name="Text Placeholder 2">
            <a:extLst>
              <a:ext uri="{FF2B5EF4-FFF2-40B4-BE49-F238E27FC236}">
                <a16:creationId xmlns:a16="http://schemas.microsoft.com/office/drawing/2014/main" id="{D3B32577-DA70-43A4-B9F2-2ECD5F6BF52B}"/>
              </a:ext>
            </a:extLst>
          </p:cNvPr>
          <p:cNvSpPr>
            <a:spLocks noGrp="1"/>
          </p:cNvSpPr>
          <p:nvPr>
            <p:ph type="body" idx="1"/>
          </p:nvPr>
        </p:nvSpPr>
        <p:spPr>
          <a:xfrm>
            <a:off x="457200" y="3109119"/>
            <a:ext cx="4040188" cy="639762"/>
          </a:xfrm>
        </p:spPr>
        <p:txBody>
          <a:bodyPr/>
          <a:lstStyle/>
          <a:p>
            <a:r>
              <a:rPr lang="en-US" dirty="0"/>
              <a:t>Freedom</a:t>
            </a:r>
          </a:p>
        </p:txBody>
      </p:sp>
      <p:sp>
        <p:nvSpPr>
          <p:cNvPr id="4" name="Content Placeholder 3">
            <a:extLst>
              <a:ext uri="{FF2B5EF4-FFF2-40B4-BE49-F238E27FC236}">
                <a16:creationId xmlns:a16="http://schemas.microsoft.com/office/drawing/2014/main" id="{BF252291-3B0C-4E41-8F77-5C0D3AC55AFA}"/>
              </a:ext>
            </a:extLst>
          </p:cNvPr>
          <p:cNvSpPr>
            <a:spLocks noGrp="1"/>
          </p:cNvSpPr>
          <p:nvPr>
            <p:ph sz="half" idx="2"/>
          </p:nvPr>
        </p:nvSpPr>
        <p:spPr>
          <a:xfrm>
            <a:off x="457200" y="3933056"/>
            <a:ext cx="4040188" cy="1182117"/>
          </a:xfrm>
        </p:spPr>
        <p:txBody>
          <a:bodyPr/>
          <a:lstStyle/>
          <a:p>
            <a:pPr marL="0" indent="0">
              <a:buNone/>
            </a:pPr>
            <a:r>
              <a:rPr lang="en-US" dirty="0"/>
              <a:t>Flexibility</a:t>
            </a:r>
          </a:p>
          <a:p>
            <a:pPr marL="0" indent="0">
              <a:buNone/>
            </a:pPr>
            <a:r>
              <a:rPr lang="en-US" dirty="0"/>
              <a:t>Convenience</a:t>
            </a:r>
          </a:p>
          <a:p>
            <a:endParaRPr lang="en-US" dirty="0"/>
          </a:p>
        </p:txBody>
      </p:sp>
      <p:sp>
        <p:nvSpPr>
          <p:cNvPr id="5" name="Text Placeholder 4">
            <a:extLst>
              <a:ext uri="{FF2B5EF4-FFF2-40B4-BE49-F238E27FC236}">
                <a16:creationId xmlns:a16="http://schemas.microsoft.com/office/drawing/2014/main" id="{98AC27A8-9C19-4F69-B8A6-3EA0ED712CC9}"/>
              </a:ext>
            </a:extLst>
          </p:cNvPr>
          <p:cNvSpPr>
            <a:spLocks noGrp="1"/>
          </p:cNvSpPr>
          <p:nvPr>
            <p:ph type="body" sz="quarter" idx="3"/>
          </p:nvPr>
        </p:nvSpPr>
        <p:spPr>
          <a:xfrm>
            <a:off x="4620970" y="3109119"/>
            <a:ext cx="4041775" cy="639762"/>
          </a:xfrm>
        </p:spPr>
        <p:txBody>
          <a:bodyPr/>
          <a:lstStyle/>
          <a:p>
            <a:r>
              <a:rPr lang="en-US" dirty="0"/>
              <a:t>Responsibility</a:t>
            </a:r>
          </a:p>
        </p:txBody>
      </p:sp>
      <p:sp>
        <p:nvSpPr>
          <p:cNvPr id="6" name="Content Placeholder 5">
            <a:extLst>
              <a:ext uri="{FF2B5EF4-FFF2-40B4-BE49-F238E27FC236}">
                <a16:creationId xmlns:a16="http://schemas.microsoft.com/office/drawing/2014/main" id="{C57C061F-CF59-4323-8078-761C8E4BCB48}"/>
              </a:ext>
            </a:extLst>
          </p:cNvPr>
          <p:cNvSpPr>
            <a:spLocks noGrp="1"/>
          </p:cNvSpPr>
          <p:nvPr>
            <p:ph sz="quarter" idx="4"/>
          </p:nvPr>
        </p:nvSpPr>
        <p:spPr>
          <a:xfrm>
            <a:off x="4572000" y="3924024"/>
            <a:ext cx="4041775" cy="1326133"/>
          </a:xfrm>
        </p:spPr>
        <p:txBody>
          <a:bodyPr/>
          <a:lstStyle/>
          <a:p>
            <a:pPr marL="0" indent="0">
              <a:buNone/>
            </a:pPr>
            <a:r>
              <a:rPr lang="en-US" dirty="0"/>
              <a:t>Procrastination is the leading cause of lack of success in online courses</a:t>
            </a:r>
          </a:p>
        </p:txBody>
      </p:sp>
    </p:spTree>
    <p:extLst>
      <p:ext uri="{BB962C8B-B14F-4D97-AF65-F5344CB8AC3E}">
        <p14:creationId xmlns:p14="http://schemas.microsoft.com/office/powerpoint/2010/main" val="42821667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6B72-10BF-4977-A8CD-174DF8FAE5AC}"/>
              </a:ext>
            </a:extLst>
          </p:cNvPr>
          <p:cNvSpPr>
            <a:spLocks noGrp="1"/>
          </p:cNvSpPr>
          <p:nvPr>
            <p:ph type="title"/>
          </p:nvPr>
        </p:nvSpPr>
        <p:spPr>
          <a:xfrm>
            <a:off x="1146586" y="2204864"/>
            <a:ext cx="6553200" cy="508000"/>
          </a:xfrm>
        </p:spPr>
        <p:txBody>
          <a:bodyPr/>
          <a:lstStyle/>
          <a:p>
            <a:r>
              <a:rPr lang="en-US" dirty="0"/>
              <a:t>Tips for Success</a:t>
            </a:r>
          </a:p>
        </p:txBody>
      </p:sp>
      <p:sp>
        <p:nvSpPr>
          <p:cNvPr id="3" name="Content Placeholder 2">
            <a:extLst>
              <a:ext uri="{FF2B5EF4-FFF2-40B4-BE49-F238E27FC236}">
                <a16:creationId xmlns:a16="http://schemas.microsoft.com/office/drawing/2014/main" id="{E5FD2A4B-202B-46A6-BE24-97411AED5BAC}"/>
              </a:ext>
            </a:extLst>
          </p:cNvPr>
          <p:cNvSpPr>
            <a:spLocks noGrp="1"/>
          </p:cNvSpPr>
          <p:nvPr>
            <p:ph idx="1"/>
          </p:nvPr>
        </p:nvSpPr>
        <p:spPr>
          <a:xfrm>
            <a:off x="1116013" y="2852936"/>
            <a:ext cx="7643812" cy="3816126"/>
          </a:xfrm>
        </p:spPr>
        <p:txBody>
          <a:bodyPr/>
          <a:lstStyle/>
          <a:p>
            <a:r>
              <a:rPr lang="en-US" dirty="0"/>
              <a:t>Establish a personal schedule.</a:t>
            </a:r>
          </a:p>
          <a:p>
            <a:r>
              <a:rPr lang="en-US" dirty="0"/>
              <a:t>Minimize distractions such as cell phones and social media.</a:t>
            </a:r>
          </a:p>
          <a:p>
            <a:r>
              <a:rPr lang="en-US" dirty="0"/>
              <a:t>Read the syllabus to understand how the course works and when assignments are due.</a:t>
            </a:r>
          </a:p>
          <a:p>
            <a:r>
              <a:rPr lang="en-US" dirty="0"/>
              <a:t>Distributed practice and frequent review work best. </a:t>
            </a:r>
          </a:p>
          <a:p>
            <a:endParaRPr lang="en-US" dirty="0"/>
          </a:p>
        </p:txBody>
      </p:sp>
    </p:spTree>
    <p:extLst>
      <p:ext uri="{BB962C8B-B14F-4D97-AF65-F5344CB8AC3E}">
        <p14:creationId xmlns:p14="http://schemas.microsoft.com/office/powerpoint/2010/main" val="663658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4DEA-7EE6-4091-90CD-58B8DCB7F59A}"/>
              </a:ext>
            </a:extLst>
          </p:cNvPr>
          <p:cNvSpPr>
            <a:spLocks noGrp="1"/>
          </p:cNvSpPr>
          <p:nvPr>
            <p:ph type="title"/>
          </p:nvPr>
        </p:nvSpPr>
        <p:spPr>
          <a:xfrm>
            <a:off x="1116013" y="2420888"/>
            <a:ext cx="6553200" cy="508000"/>
          </a:xfrm>
        </p:spPr>
        <p:txBody>
          <a:bodyPr/>
          <a:lstStyle/>
          <a:p>
            <a:r>
              <a:rPr lang="en-US" sz="3200" dirty="0"/>
              <a:t>Review Tools for Online Courses</a:t>
            </a:r>
          </a:p>
        </p:txBody>
      </p:sp>
      <p:sp>
        <p:nvSpPr>
          <p:cNvPr id="3" name="Content Placeholder 2">
            <a:extLst>
              <a:ext uri="{FF2B5EF4-FFF2-40B4-BE49-F238E27FC236}">
                <a16:creationId xmlns:a16="http://schemas.microsoft.com/office/drawing/2014/main" id="{D2D68010-E753-41A6-ABC8-180BE54B9712}"/>
              </a:ext>
            </a:extLst>
          </p:cNvPr>
          <p:cNvSpPr>
            <a:spLocks noGrp="1"/>
          </p:cNvSpPr>
          <p:nvPr>
            <p:ph idx="1"/>
          </p:nvPr>
        </p:nvSpPr>
        <p:spPr>
          <a:xfrm>
            <a:off x="1116013" y="3212976"/>
            <a:ext cx="7643812" cy="3240062"/>
          </a:xfrm>
        </p:spPr>
        <p:txBody>
          <a:bodyPr/>
          <a:lstStyle/>
          <a:p>
            <a:r>
              <a:rPr lang="en-US" dirty="0"/>
              <a:t>Take notes and review them. </a:t>
            </a:r>
          </a:p>
          <a:p>
            <a:r>
              <a:rPr lang="en-US" dirty="0"/>
              <a:t>Read the material out loud?</a:t>
            </a:r>
          </a:p>
          <a:p>
            <a:r>
              <a:rPr lang="en-US" dirty="0"/>
              <a:t>Is there an option for highlighting?</a:t>
            </a:r>
          </a:p>
          <a:p>
            <a:r>
              <a:rPr lang="en-US" dirty="0"/>
              <a:t>Read a small amount of material at a time.</a:t>
            </a:r>
          </a:p>
          <a:p>
            <a:r>
              <a:rPr lang="en-US" dirty="0"/>
              <a:t>For detailed information, make flash cards and review them. </a:t>
            </a:r>
          </a:p>
        </p:txBody>
      </p:sp>
    </p:spTree>
    <p:extLst>
      <p:ext uri="{BB962C8B-B14F-4D97-AF65-F5344CB8AC3E}">
        <p14:creationId xmlns:p14="http://schemas.microsoft.com/office/powerpoint/2010/main" val="3465099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8729-FC04-49A7-91DC-FC72BA233AF8}"/>
              </a:ext>
            </a:extLst>
          </p:cNvPr>
          <p:cNvSpPr>
            <a:spLocks noGrp="1"/>
          </p:cNvSpPr>
          <p:nvPr>
            <p:ph type="title"/>
          </p:nvPr>
        </p:nvSpPr>
        <p:spPr>
          <a:xfrm>
            <a:off x="1112060" y="2921000"/>
            <a:ext cx="6553200" cy="508000"/>
          </a:xfrm>
        </p:spPr>
        <p:txBody>
          <a:bodyPr/>
          <a:lstStyle/>
          <a:p>
            <a:r>
              <a:rPr lang="en-US" sz="2800" dirty="0"/>
              <a:t>How are online courses different?</a:t>
            </a:r>
          </a:p>
        </p:txBody>
      </p:sp>
      <p:sp>
        <p:nvSpPr>
          <p:cNvPr id="3" name="Content Placeholder 2">
            <a:extLst>
              <a:ext uri="{FF2B5EF4-FFF2-40B4-BE49-F238E27FC236}">
                <a16:creationId xmlns:a16="http://schemas.microsoft.com/office/drawing/2014/main" id="{37513C48-B7C1-4FC7-844F-AB63E532E953}"/>
              </a:ext>
            </a:extLst>
          </p:cNvPr>
          <p:cNvSpPr>
            <a:spLocks noGrp="1"/>
          </p:cNvSpPr>
          <p:nvPr>
            <p:ph idx="1"/>
          </p:nvPr>
        </p:nvSpPr>
        <p:spPr>
          <a:xfrm>
            <a:off x="1091349" y="3933255"/>
            <a:ext cx="7643812" cy="1511870"/>
          </a:xfrm>
        </p:spPr>
        <p:txBody>
          <a:bodyPr/>
          <a:lstStyle/>
          <a:p>
            <a:r>
              <a:rPr lang="en-US" dirty="0"/>
              <a:t>They require more writing.</a:t>
            </a:r>
          </a:p>
          <a:p>
            <a:r>
              <a:rPr lang="en-US" dirty="0"/>
              <a:t>Creative projects are more likely than traditional objective assessments.</a:t>
            </a:r>
          </a:p>
        </p:txBody>
      </p:sp>
    </p:spTree>
    <p:extLst>
      <p:ext uri="{BB962C8B-B14F-4D97-AF65-F5344CB8AC3E}">
        <p14:creationId xmlns:p14="http://schemas.microsoft.com/office/powerpoint/2010/main" val="155852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564904"/>
            <a:ext cx="6553200" cy="508000"/>
          </a:xfrm>
        </p:spPr>
        <p:txBody>
          <a:bodyPr/>
          <a:lstStyle/>
          <a:p>
            <a:r>
              <a:rPr lang="en-US" dirty="0"/>
              <a:t>Multisensory Integration</a:t>
            </a:r>
          </a:p>
        </p:txBody>
      </p:sp>
      <p:sp>
        <p:nvSpPr>
          <p:cNvPr id="3" name="Content Placeholder 2"/>
          <p:cNvSpPr>
            <a:spLocks noGrp="1"/>
          </p:cNvSpPr>
          <p:nvPr>
            <p:ph idx="1"/>
          </p:nvPr>
        </p:nvSpPr>
        <p:spPr>
          <a:xfrm>
            <a:off x="683568" y="3501008"/>
            <a:ext cx="7643812" cy="2808014"/>
          </a:xfrm>
        </p:spPr>
        <p:txBody>
          <a:bodyPr/>
          <a:lstStyle/>
          <a:p>
            <a:pPr marL="0" indent="0">
              <a:buNone/>
            </a:pPr>
            <a:r>
              <a:rPr lang="en-US" dirty="0"/>
              <a:t>Learning is increased by using and integrating </a:t>
            </a:r>
            <a:r>
              <a:rPr lang="en-US" dirty="0">
                <a:solidFill>
                  <a:schemeClr val="accent6">
                    <a:lumMod val="75000"/>
                    <a:lumOff val="25000"/>
                  </a:schemeClr>
                </a:solidFill>
              </a:rPr>
              <a:t>all the senses</a:t>
            </a:r>
            <a:r>
              <a:rPr lang="en-US" dirty="0"/>
              <a:t>, not just preferred ones.  </a:t>
            </a:r>
          </a:p>
        </p:txBody>
      </p:sp>
    </p:spTree>
    <p:extLst>
      <p:ext uri="{BB962C8B-B14F-4D97-AF65-F5344CB8AC3E}">
        <p14:creationId xmlns:p14="http://schemas.microsoft.com/office/powerpoint/2010/main" val="1999186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827088" y="2349500"/>
            <a:ext cx="7632700" cy="508000"/>
          </a:xfrm>
        </p:spPr>
        <p:txBody>
          <a:bodyPr/>
          <a:lstStyle/>
          <a:p>
            <a:pPr eaLnBrk="1" hangingPunct="1"/>
            <a:r>
              <a:rPr lang="en-US" altLang="en-US"/>
              <a:t>Guidelines for Marking a Text</a:t>
            </a:r>
          </a:p>
        </p:txBody>
      </p:sp>
      <p:graphicFrame>
        <p:nvGraphicFramePr>
          <p:cNvPr id="100355"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16470892"/>
              </p:ext>
            </p:extLst>
          </p:nvPr>
        </p:nvGraphicFramePr>
        <p:xfrm>
          <a:off x="2771775" y="3141663"/>
          <a:ext cx="2919413" cy="3081337"/>
        </p:xfrm>
        <a:graphic>
          <a:graphicData uri="http://schemas.openxmlformats.org/presentationml/2006/ole">
            <mc:AlternateContent xmlns:mc="http://schemas.openxmlformats.org/markup-compatibility/2006">
              <mc:Choice xmlns:v="urn:schemas-microsoft-com:vml" Requires="v">
                <p:oleObj name="Clip" r:id="rId2" imgW="1730959" imgH="1827886" progId="MS_ClipArt_Gallery.2">
                  <p:embed/>
                </p:oleObj>
              </mc:Choice>
              <mc:Fallback>
                <p:oleObj name="Clip" r:id="rId2" imgW="1730959" imgH="1827886" progId="MS_ClipArt_Gallery.2">
                  <p:embed/>
                  <p:pic>
                    <p:nvPicPr>
                      <p:cNvPr id="100355"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141663"/>
                        <a:ext cx="2919413"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43608" y="2275808"/>
            <a:ext cx="7634288" cy="508000"/>
          </a:xfrm>
        </p:spPr>
        <p:txBody>
          <a:bodyPr/>
          <a:lstStyle/>
          <a:p>
            <a:pPr eaLnBrk="1" hangingPunct="1"/>
            <a:r>
              <a:rPr lang="en-US" altLang="en-US" dirty="0"/>
              <a:t>A Mind Map for Marking a Text</a:t>
            </a:r>
          </a:p>
        </p:txBody>
      </p:sp>
      <p:sp>
        <p:nvSpPr>
          <p:cNvPr id="101379" name="Text Box 3">
            <a:extLst>
              <a:ext uri="{C183D7F6-B498-43B3-948B-1728B52AA6E4}">
                <adec:decorative xmlns:adec="http://schemas.microsoft.com/office/drawing/2017/decorative" val="1"/>
              </a:ext>
            </a:extLst>
          </p:cNvPr>
          <p:cNvSpPr txBox="1">
            <a:spLocks noChangeArrowheads="1"/>
          </p:cNvSpPr>
          <p:nvPr/>
        </p:nvSpPr>
        <p:spPr bwMode="auto">
          <a:xfrm>
            <a:off x="3565525" y="3089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1380" name="Oval 4">
            <a:extLst>
              <a:ext uri="{C183D7F6-B498-43B3-948B-1728B52AA6E4}">
                <adec:decorative xmlns:adec="http://schemas.microsoft.com/office/drawing/2017/decorative" val="1"/>
              </a:ext>
            </a:extLst>
          </p:cNvPr>
          <p:cNvSpPr>
            <a:spLocks noChangeArrowheads="1"/>
          </p:cNvSpPr>
          <p:nvPr/>
        </p:nvSpPr>
        <p:spPr bwMode="auto">
          <a:xfrm>
            <a:off x="3200400" y="3124200"/>
            <a:ext cx="2514600" cy="914400"/>
          </a:xfrm>
          <a:prstGeom prst="ellipse">
            <a:avLst/>
          </a:prstGeom>
          <a:solidFill>
            <a:srgbClr val="FFFFCC"/>
          </a:solidFill>
          <a:ln w="12700">
            <a:solidFill>
              <a:schemeClr val="tx1"/>
            </a:solidFill>
            <a:round/>
            <a:headEnd/>
            <a:tailEnd/>
          </a:ln>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1381" name="Text Box 5" descr="Be selective"/>
          <p:cNvSpPr txBox="1">
            <a:spLocks noChangeArrowheads="1"/>
          </p:cNvSpPr>
          <p:nvPr/>
        </p:nvSpPr>
        <p:spPr bwMode="auto">
          <a:xfrm>
            <a:off x="3260725" y="3317875"/>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 </a:t>
            </a:r>
            <a:r>
              <a:rPr lang="en-US" altLang="en-US" sz="2400" dirty="0">
                <a:solidFill>
                  <a:schemeClr val="bg2"/>
                </a:solidFill>
              </a:rPr>
              <a:t>BE  SELECTIVE</a:t>
            </a:r>
            <a:endParaRPr lang="en-US" altLang="en-US" sz="2400" dirty="0"/>
          </a:p>
        </p:txBody>
      </p:sp>
      <p:sp>
        <p:nvSpPr>
          <p:cNvPr id="100358" name="Text Box 6" descr="Focus on the 20% that is most important"/>
          <p:cNvSpPr txBox="1">
            <a:spLocks noChangeArrowheads="1"/>
          </p:cNvSpPr>
          <p:nvPr/>
        </p:nvSpPr>
        <p:spPr bwMode="auto">
          <a:xfrm>
            <a:off x="3946525" y="3622675"/>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2400" dirty="0">
                <a:latin typeface="+mn-lt"/>
              </a:rPr>
              <a:t>20%</a:t>
            </a:r>
          </a:p>
        </p:txBody>
      </p:sp>
      <p:sp>
        <p:nvSpPr>
          <p:cNvPr id="101383" name="Text Box 7"/>
          <p:cNvSpPr txBox="1">
            <a:spLocks noChangeArrowheads="1"/>
          </p:cNvSpPr>
          <p:nvPr/>
        </p:nvSpPr>
        <p:spPr bwMode="auto">
          <a:xfrm>
            <a:off x="5775325" y="2935288"/>
            <a:ext cx="347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“THE ESSENCE OF</a:t>
            </a:r>
          </a:p>
          <a:p>
            <a:pPr eaLnBrk="1" hangingPunct="1">
              <a:spcBef>
                <a:spcPct val="0"/>
              </a:spcBef>
              <a:buFontTx/>
              <a:buNone/>
            </a:pPr>
            <a:r>
              <a:rPr lang="en-US" altLang="en-US" sz="2400"/>
              <a:t>GENIUS IS KNOWING</a:t>
            </a:r>
          </a:p>
          <a:p>
            <a:pPr eaLnBrk="1" hangingPunct="1">
              <a:spcBef>
                <a:spcPct val="0"/>
              </a:spcBef>
              <a:buFontTx/>
              <a:buNone/>
            </a:pPr>
            <a:r>
              <a:rPr lang="en-US" altLang="en-US" sz="2400"/>
              <a:t>WHAT TO OVERLOOK”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54906" y="1815651"/>
            <a:ext cx="6553200" cy="508000"/>
          </a:xfrm>
        </p:spPr>
        <p:txBody>
          <a:bodyPr/>
          <a:lstStyle/>
          <a:p>
            <a:pPr algn="ctr" eaLnBrk="1" hangingPunct="1"/>
            <a:r>
              <a:rPr lang="en-US" altLang="en-US" dirty="0"/>
              <a:t>Marking</a:t>
            </a:r>
          </a:p>
        </p:txBody>
      </p:sp>
      <p:sp>
        <p:nvSpPr>
          <p:cNvPr id="102403" name="Oval 3">
            <a:extLst>
              <a:ext uri="{C183D7F6-B498-43B3-948B-1728B52AA6E4}">
                <adec:decorative xmlns:adec="http://schemas.microsoft.com/office/drawing/2017/decorative" val="1"/>
              </a:ext>
            </a:extLst>
          </p:cNvPr>
          <p:cNvSpPr>
            <a:spLocks noChangeArrowheads="1"/>
          </p:cNvSpPr>
          <p:nvPr/>
        </p:nvSpPr>
        <p:spPr bwMode="auto">
          <a:xfrm>
            <a:off x="3059113" y="3778250"/>
            <a:ext cx="2514600" cy="914400"/>
          </a:xfrm>
          <a:prstGeom prst="ellipse">
            <a:avLst/>
          </a:prstGeom>
          <a:solidFill>
            <a:srgbClr val="FFFFCC"/>
          </a:solidFill>
          <a:ln w="12700">
            <a:solidFill>
              <a:schemeClr val="tx1"/>
            </a:solidFill>
            <a:round/>
            <a:headEnd/>
            <a:tailEnd/>
          </a:ln>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2404" name="Text Box 4" descr="Be selective and focus on the 20% that is most important."/>
          <p:cNvSpPr txBox="1">
            <a:spLocks noChangeArrowheads="1"/>
          </p:cNvSpPr>
          <p:nvPr/>
        </p:nvSpPr>
        <p:spPr bwMode="auto">
          <a:xfrm>
            <a:off x="3209925" y="3886200"/>
            <a:ext cx="2351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bg2"/>
                </a:solidFill>
              </a:rPr>
              <a:t>BE SELECTIVE</a:t>
            </a:r>
            <a:endParaRPr lang="en-US" altLang="en-US" sz="2400" dirty="0"/>
          </a:p>
          <a:p>
            <a:pPr eaLnBrk="1" hangingPunct="1">
              <a:spcBef>
                <a:spcPct val="0"/>
              </a:spcBef>
              <a:buFontTx/>
              <a:buNone/>
            </a:pPr>
            <a:endParaRPr lang="en-US" altLang="en-US" sz="2400" dirty="0"/>
          </a:p>
        </p:txBody>
      </p:sp>
      <p:sp>
        <p:nvSpPr>
          <p:cNvPr id="101381" name="Text Box 5"/>
          <p:cNvSpPr txBox="1">
            <a:spLocks noChangeArrowheads="1"/>
          </p:cNvSpPr>
          <p:nvPr/>
        </p:nvSpPr>
        <p:spPr bwMode="auto">
          <a:xfrm>
            <a:off x="3906838" y="4230688"/>
            <a:ext cx="887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2400" dirty="0">
                <a:latin typeface="+mn-lt"/>
              </a:rPr>
              <a:t>20 %</a:t>
            </a:r>
          </a:p>
        </p:txBody>
      </p:sp>
      <p:sp>
        <p:nvSpPr>
          <p:cNvPr id="102406" name="Line 6">
            <a:extLst>
              <a:ext uri="{C183D7F6-B498-43B3-948B-1728B52AA6E4}">
                <adec:decorative xmlns:adec="http://schemas.microsoft.com/office/drawing/2017/decorative" val="1"/>
              </a:ext>
            </a:extLst>
          </p:cNvPr>
          <p:cNvSpPr>
            <a:spLocks noChangeShapeType="1"/>
          </p:cNvSpPr>
          <p:nvPr/>
        </p:nvSpPr>
        <p:spPr bwMode="auto">
          <a:xfrm>
            <a:off x="1981200" y="2555875"/>
            <a:ext cx="1219200" cy="1219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07" name="Text Box 7"/>
          <p:cNvSpPr txBox="1">
            <a:spLocks noChangeArrowheads="1"/>
          </p:cNvSpPr>
          <p:nvPr/>
        </p:nvSpPr>
        <p:spPr bwMode="auto">
          <a:xfrm>
            <a:off x="622300" y="2276475"/>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WHY?</a:t>
            </a:r>
          </a:p>
        </p:txBody>
      </p:sp>
      <p:sp>
        <p:nvSpPr>
          <p:cNvPr id="102408" name="Text Box 8"/>
          <p:cNvSpPr txBox="1">
            <a:spLocks noChangeArrowheads="1"/>
          </p:cNvSpPr>
          <p:nvPr/>
        </p:nvSpPr>
        <p:spPr bwMode="auto">
          <a:xfrm>
            <a:off x="250825" y="2865438"/>
            <a:ext cx="1808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t>MEMORY</a:t>
            </a:r>
          </a:p>
          <a:p>
            <a:pPr eaLnBrk="1" hangingPunct="1">
              <a:spcBef>
                <a:spcPct val="0"/>
              </a:spcBef>
              <a:buFontTx/>
              <a:buNone/>
            </a:pPr>
            <a:r>
              <a:rPr lang="en-US" altLang="en-US" sz="2400" dirty="0"/>
              <a:t>SAVE TIME</a:t>
            </a:r>
          </a:p>
        </p:txBody>
      </p:sp>
      <p:sp>
        <p:nvSpPr>
          <p:cNvPr id="102409" name="Text Box 9"/>
          <p:cNvSpPr txBox="1">
            <a:spLocks noChangeArrowheads="1"/>
          </p:cNvSpPr>
          <p:nvPr/>
        </p:nvSpPr>
        <p:spPr bwMode="auto">
          <a:xfrm>
            <a:off x="5775325" y="2935288"/>
            <a:ext cx="3482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“THE ESSENCE OF</a:t>
            </a:r>
          </a:p>
          <a:p>
            <a:pPr eaLnBrk="1" hangingPunct="1">
              <a:spcBef>
                <a:spcPct val="0"/>
              </a:spcBef>
              <a:buFontTx/>
              <a:buNone/>
            </a:pPr>
            <a:r>
              <a:rPr lang="en-US" altLang="en-US" sz="2400"/>
              <a:t>GENIUS IS KNOWING</a:t>
            </a:r>
          </a:p>
          <a:p>
            <a:pPr eaLnBrk="1" hangingPunct="1">
              <a:spcBef>
                <a:spcPct val="0"/>
              </a:spcBef>
              <a:buFontTx/>
              <a:buNone/>
            </a:pPr>
            <a:r>
              <a:rPr lang="en-US" altLang="en-US" sz="2400"/>
              <a:t>WHAT TO OVERLOOK”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085238" y="1810931"/>
            <a:ext cx="6553200" cy="508000"/>
          </a:xfrm>
        </p:spPr>
        <p:txBody>
          <a:bodyPr/>
          <a:lstStyle/>
          <a:p>
            <a:pPr algn="ctr" eaLnBrk="1" hangingPunct="1"/>
            <a:r>
              <a:rPr lang="en-US" altLang="en-US" dirty="0"/>
              <a:t>Marking</a:t>
            </a:r>
          </a:p>
        </p:txBody>
      </p:sp>
      <p:sp>
        <p:nvSpPr>
          <p:cNvPr id="103427" name="Oval 3">
            <a:extLst>
              <a:ext uri="{C183D7F6-B498-43B3-948B-1728B52AA6E4}">
                <adec:decorative xmlns:adec="http://schemas.microsoft.com/office/drawing/2017/decorative" val="1"/>
              </a:ext>
            </a:extLst>
          </p:cNvPr>
          <p:cNvSpPr>
            <a:spLocks noChangeArrowheads="1"/>
          </p:cNvSpPr>
          <p:nvPr/>
        </p:nvSpPr>
        <p:spPr bwMode="auto">
          <a:xfrm>
            <a:off x="3014663" y="3316288"/>
            <a:ext cx="2514600" cy="914400"/>
          </a:xfrm>
          <a:prstGeom prst="ellipse">
            <a:avLst/>
          </a:prstGeom>
          <a:solidFill>
            <a:srgbClr val="FFFFCC"/>
          </a:solidFill>
          <a:ln w="12700">
            <a:solidFill>
              <a:schemeClr val="tx1"/>
            </a:solidFill>
            <a:round/>
            <a:headEnd/>
            <a:tailEnd/>
          </a:ln>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3428" name="Text Box 4">
            <a:extLst>
              <a:ext uri="{C183D7F6-B498-43B3-948B-1728B52AA6E4}">
                <adec:decorative xmlns:adec="http://schemas.microsoft.com/office/drawing/2017/decorative" val="1"/>
              </a:ext>
            </a:extLst>
          </p:cNvPr>
          <p:cNvSpPr txBox="1">
            <a:spLocks noChangeArrowheads="1"/>
          </p:cNvSpPr>
          <p:nvPr/>
        </p:nvSpPr>
        <p:spPr bwMode="auto">
          <a:xfrm>
            <a:off x="3097213" y="3408363"/>
            <a:ext cx="2351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bg2"/>
                </a:solidFill>
              </a:rPr>
              <a:t>BE SELECTIVE</a:t>
            </a:r>
            <a:endParaRPr lang="en-US" altLang="en-US" sz="2400" dirty="0"/>
          </a:p>
          <a:p>
            <a:pPr eaLnBrk="1" hangingPunct="1">
              <a:spcBef>
                <a:spcPct val="0"/>
              </a:spcBef>
              <a:buFontTx/>
              <a:buNone/>
            </a:pPr>
            <a:endParaRPr lang="en-US" altLang="en-US" sz="2400" dirty="0">
              <a:latin typeface="Times New Roman" pitchFamily="18" charset="0"/>
            </a:endParaRPr>
          </a:p>
        </p:txBody>
      </p:sp>
      <p:sp>
        <p:nvSpPr>
          <p:cNvPr id="102405" name="Text Box 5"/>
          <p:cNvSpPr txBox="1">
            <a:spLocks noChangeArrowheads="1"/>
          </p:cNvSpPr>
          <p:nvPr/>
        </p:nvSpPr>
        <p:spPr bwMode="auto">
          <a:xfrm>
            <a:off x="3744913" y="3773488"/>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2400" dirty="0">
                <a:latin typeface="+mn-lt"/>
              </a:rPr>
              <a:t>20 %</a:t>
            </a:r>
          </a:p>
        </p:txBody>
      </p:sp>
      <p:sp>
        <p:nvSpPr>
          <p:cNvPr id="103430" name="Line 6">
            <a:extLst>
              <a:ext uri="{C183D7F6-B498-43B3-948B-1728B52AA6E4}">
                <adec:decorative xmlns:adec="http://schemas.microsoft.com/office/drawing/2017/decorative" val="1"/>
              </a:ext>
            </a:extLst>
          </p:cNvPr>
          <p:cNvSpPr>
            <a:spLocks noChangeShapeType="1"/>
          </p:cNvSpPr>
          <p:nvPr/>
        </p:nvSpPr>
        <p:spPr bwMode="auto">
          <a:xfrm>
            <a:off x="1887538" y="2428875"/>
            <a:ext cx="1219200" cy="1219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1" name="Text Box 7"/>
          <p:cNvSpPr txBox="1">
            <a:spLocks noChangeArrowheads="1"/>
          </p:cNvSpPr>
          <p:nvPr/>
        </p:nvSpPr>
        <p:spPr bwMode="auto">
          <a:xfrm>
            <a:off x="771525" y="2200275"/>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WHY?</a:t>
            </a:r>
          </a:p>
        </p:txBody>
      </p:sp>
      <p:sp>
        <p:nvSpPr>
          <p:cNvPr id="103432" name="Text Box 8"/>
          <p:cNvSpPr txBox="1">
            <a:spLocks noChangeArrowheads="1"/>
          </p:cNvSpPr>
          <p:nvPr/>
        </p:nvSpPr>
        <p:spPr bwMode="auto">
          <a:xfrm>
            <a:off x="400050" y="2865438"/>
            <a:ext cx="1808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MEMORY</a:t>
            </a:r>
          </a:p>
          <a:p>
            <a:pPr eaLnBrk="1" hangingPunct="1">
              <a:spcBef>
                <a:spcPct val="0"/>
              </a:spcBef>
              <a:buFontTx/>
              <a:buNone/>
            </a:pPr>
            <a:r>
              <a:rPr lang="en-US" altLang="en-US" sz="2400"/>
              <a:t>SAVE TIME</a:t>
            </a:r>
          </a:p>
        </p:txBody>
      </p:sp>
      <p:sp>
        <p:nvSpPr>
          <p:cNvPr id="103433" name="Text Box 9"/>
          <p:cNvSpPr txBox="1">
            <a:spLocks noChangeArrowheads="1"/>
          </p:cNvSpPr>
          <p:nvPr/>
        </p:nvSpPr>
        <p:spPr bwMode="auto">
          <a:xfrm>
            <a:off x="5622925" y="3697288"/>
            <a:ext cx="203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GUIDELINES</a:t>
            </a:r>
          </a:p>
        </p:txBody>
      </p:sp>
      <p:sp>
        <p:nvSpPr>
          <p:cNvPr id="103434" name="Line 10">
            <a:extLst>
              <a:ext uri="{C183D7F6-B498-43B3-948B-1728B52AA6E4}">
                <adec:decorative xmlns:adec="http://schemas.microsoft.com/office/drawing/2017/decorative" val="1"/>
              </a:ext>
            </a:extLst>
          </p:cNvPr>
          <p:cNvSpPr>
            <a:spLocks noChangeShapeType="1"/>
          </p:cNvSpPr>
          <p:nvPr/>
        </p:nvSpPr>
        <p:spPr bwMode="auto">
          <a:xfrm>
            <a:off x="5638800" y="41148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5" name="Line 11">
            <a:extLst>
              <a:ext uri="{C183D7F6-B498-43B3-948B-1728B52AA6E4}">
                <adec:decorative xmlns:adec="http://schemas.microsoft.com/office/drawing/2017/decorative" val="1"/>
              </a:ext>
            </a:extLst>
          </p:cNvPr>
          <p:cNvSpPr>
            <a:spLocks noChangeShapeType="1"/>
          </p:cNvSpPr>
          <p:nvPr/>
        </p:nvSpPr>
        <p:spPr bwMode="auto">
          <a:xfrm>
            <a:off x="5638800" y="44196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6" name="Line 12">
            <a:extLst>
              <a:ext uri="{C183D7F6-B498-43B3-948B-1728B52AA6E4}">
                <adec:decorative xmlns:adec="http://schemas.microsoft.com/office/drawing/2017/decorative" val="1"/>
              </a:ext>
            </a:extLst>
          </p:cNvPr>
          <p:cNvSpPr>
            <a:spLocks noChangeShapeType="1"/>
          </p:cNvSpPr>
          <p:nvPr/>
        </p:nvSpPr>
        <p:spPr bwMode="auto">
          <a:xfrm>
            <a:off x="5638800" y="48768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7" name="Line 13">
            <a:extLst>
              <a:ext uri="{C183D7F6-B498-43B3-948B-1728B52AA6E4}">
                <adec:decorative xmlns:adec="http://schemas.microsoft.com/office/drawing/2017/decorative" val="1"/>
              </a:ext>
            </a:extLst>
          </p:cNvPr>
          <p:cNvSpPr>
            <a:spLocks noChangeShapeType="1"/>
          </p:cNvSpPr>
          <p:nvPr/>
        </p:nvSpPr>
        <p:spPr bwMode="auto">
          <a:xfrm flipV="1">
            <a:off x="5622925" y="5276256"/>
            <a:ext cx="396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8" name="Line 14">
            <a:extLst>
              <a:ext uri="{C183D7F6-B498-43B3-948B-1728B52AA6E4}">
                <adec:decorative xmlns:adec="http://schemas.microsoft.com/office/drawing/2017/decorative" val="1"/>
              </a:ext>
            </a:extLst>
          </p:cNvPr>
          <p:cNvSpPr>
            <a:spLocks noChangeShapeType="1"/>
          </p:cNvSpPr>
          <p:nvPr/>
        </p:nvSpPr>
        <p:spPr bwMode="auto">
          <a:xfrm flipV="1">
            <a:off x="5622925" y="5654326"/>
            <a:ext cx="396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9" name="Line 15">
            <a:extLst>
              <a:ext uri="{C183D7F6-B498-43B3-948B-1728B52AA6E4}">
                <adec:decorative xmlns:adec="http://schemas.microsoft.com/office/drawing/2017/decorative" val="1"/>
              </a:ext>
            </a:extLst>
          </p:cNvPr>
          <p:cNvSpPr>
            <a:spLocks noChangeShapeType="1"/>
          </p:cNvSpPr>
          <p:nvPr/>
        </p:nvSpPr>
        <p:spPr bwMode="auto">
          <a:xfrm>
            <a:off x="5638800" y="60960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0" name="Text Box 16"/>
          <p:cNvSpPr txBox="1">
            <a:spLocks noChangeArrowheads="1"/>
          </p:cNvSpPr>
          <p:nvPr/>
        </p:nvSpPr>
        <p:spPr bwMode="auto">
          <a:xfrm>
            <a:off x="6003925" y="4154488"/>
            <a:ext cx="199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READ FIRST</a:t>
            </a:r>
          </a:p>
        </p:txBody>
      </p:sp>
      <p:sp>
        <p:nvSpPr>
          <p:cNvPr id="103441" name="Text Box 17"/>
          <p:cNvSpPr txBox="1">
            <a:spLocks noChangeArrowheads="1"/>
          </p:cNvSpPr>
          <p:nvPr/>
        </p:nvSpPr>
        <p:spPr bwMode="auto">
          <a:xfrm>
            <a:off x="5851525" y="4535488"/>
            <a:ext cx="1960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C00000"/>
                </a:solidFill>
              </a:rPr>
              <a:t> ORGANIZE</a:t>
            </a:r>
            <a:r>
              <a:rPr lang="en-US" altLang="en-US" sz="2400" dirty="0">
                <a:solidFill>
                  <a:srgbClr val="66FF33"/>
                </a:solidFill>
              </a:rPr>
              <a:t> </a:t>
            </a:r>
            <a:endParaRPr lang="en-US" altLang="en-US" sz="2400" dirty="0"/>
          </a:p>
        </p:txBody>
      </p:sp>
      <p:sp>
        <p:nvSpPr>
          <p:cNvPr id="103442" name="Text Box 18"/>
          <p:cNvSpPr txBox="1">
            <a:spLocks noChangeArrowheads="1"/>
          </p:cNvSpPr>
          <p:nvPr/>
        </p:nvSpPr>
        <p:spPr bwMode="auto">
          <a:xfrm>
            <a:off x="5952330" y="5038428"/>
            <a:ext cx="292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C00000"/>
                </a:solidFill>
              </a:rPr>
              <a:t>NOTES IN MARGIN</a:t>
            </a:r>
          </a:p>
        </p:txBody>
      </p:sp>
      <p:sp>
        <p:nvSpPr>
          <p:cNvPr id="103443" name="Text Box 19"/>
          <p:cNvSpPr txBox="1">
            <a:spLocks noChangeArrowheads="1"/>
          </p:cNvSpPr>
          <p:nvPr/>
        </p:nvSpPr>
        <p:spPr bwMode="auto">
          <a:xfrm>
            <a:off x="5958554" y="5434955"/>
            <a:ext cx="123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C00000"/>
                </a:solidFill>
              </a:rPr>
              <a:t>BRIEF</a:t>
            </a:r>
          </a:p>
        </p:txBody>
      </p:sp>
      <p:sp>
        <p:nvSpPr>
          <p:cNvPr id="103444" name="Text Box 20"/>
          <p:cNvSpPr txBox="1">
            <a:spLocks noChangeArrowheads="1"/>
          </p:cNvSpPr>
          <p:nvPr/>
        </p:nvSpPr>
        <p:spPr bwMode="auto">
          <a:xfrm>
            <a:off x="59436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FAST AND NEAT</a:t>
            </a:r>
          </a:p>
        </p:txBody>
      </p:sp>
      <p:sp>
        <p:nvSpPr>
          <p:cNvPr id="103445" name="Text Box 21"/>
          <p:cNvSpPr txBox="1">
            <a:spLocks noChangeArrowheads="1"/>
          </p:cNvSpPr>
          <p:nvPr/>
        </p:nvSpPr>
        <p:spPr bwMode="auto">
          <a:xfrm>
            <a:off x="5673725" y="2436813"/>
            <a:ext cx="3482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“THE ESSENCE OF</a:t>
            </a:r>
          </a:p>
          <a:p>
            <a:pPr eaLnBrk="1" hangingPunct="1">
              <a:spcBef>
                <a:spcPct val="0"/>
              </a:spcBef>
              <a:buFontTx/>
              <a:buNone/>
            </a:pPr>
            <a:r>
              <a:rPr lang="en-US" altLang="en-US" sz="2400"/>
              <a:t>GENIUS IS KNOWING</a:t>
            </a:r>
          </a:p>
          <a:p>
            <a:pPr eaLnBrk="1" hangingPunct="1">
              <a:spcBef>
                <a:spcPct val="0"/>
              </a:spcBef>
              <a:buFontTx/>
              <a:buNone/>
            </a:pPr>
            <a:r>
              <a:rPr lang="en-US" altLang="en-US" sz="2400"/>
              <a:t>WHAT TO OVERLOOK”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35038" y="1956018"/>
            <a:ext cx="6553200" cy="508000"/>
          </a:xfrm>
        </p:spPr>
        <p:txBody>
          <a:bodyPr/>
          <a:lstStyle/>
          <a:p>
            <a:pPr algn="ctr" eaLnBrk="1" hangingPunct="1"/>
            <a:r>
              <a:rPr lang="en-US" altLang="en-US" dirty="0"/>
              <a:t>Marking</a:t>
            </a:r>
          </a:p>
        </p:txBody>
      </p:sp>
      <p:sp>
        <p:nvSpPr>
          <p:cNvPr id="104451" name="Oval 3">
            <a:extLst>
              <a:ext uri="{C183D7F6-B498-43B3-948B-1728B52AA6E4}">
                <adec:decorative xmlns:adec="http://schemas.microsoft.com/office/drawing/2017/decorative" val="1"/>
              </a:ext>
            </a:extLst>
          </p:cNvPr>
          <p:cNvSpPr>
            <a:spLocks noChangeArrowheads="1"/>
          </p:cNvSpPr>
          <p:nvPr/>
        </p:nvSpPr>
        <p:spPr bwMode="auto">
          <a:xfrm>
            <a:off x="2819400" y="3540125"/>
            <a:ext cx="2514600" cy="914400"/>
          </a:xfrm>
          <a:prstGeom prst="ellipse">
            <a:avLst/>
          </a:prstGeom>
          <a:solidFill>
            <a:srgbClr val="FFFFCC"/>
          </a:solidFill>
          <a:ln w="12700">
            <a:solidFill>
              <a:schemeClr val="tx1"/>
            </a:solidFill>
            <a:round/>
            <a:headEnd/>
            <a:tailEnd/>
          </a:ln>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4452" name="Text Box 4">
            <a:extLst>
              <a:ext uri="{C183D7F6-B498-43B3-948B-1728B52AA6E4}">
                <adec:decorative xmlns:adec="http://schemas.microsoft.com/office/drawing/2017/decorative" val="1"/>
              </a:ext>
            </a:extLst>
          </p:cNvPr>
          <p:cNvSpPr txBox="1">
            <a:spLocks noChangeArrowheads="1"/>
          </p:cNvSpPr>
          <p:nvPr/>
        </p:nvSpPr>
        <p:spPr bwMode="auto">
          <a:xfrm>
            <a:off x="2935288" y="3640138"/>
            <a:ext cx="2351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bg2"/>
                </a:solidFill>
              </a:rPr>
              <a:t>BE SELECTIVE</a:t>
            </a:r>
            <a:endParaRPr lang="en-US" altLang="en-US" sz="2400" dirty="0"/>
          </a:p>
          <a:p>
            <a:pPr eaLnBrk="1" hangingPunct="1">
              <a:spcBef>
                <a:spcPct val="0"/>
              </a:spcBef>
              <a:buFontTx/>
              <a:buNone/>
            </a:pPr>
            <a:endParaRPr lang="en-US" altLang="en-US" sz="2400" dirty="0">
              <a:latin typeface="Times New Roman" pitchFamily="18" charset="0"/>
            </a:endParaRPr>
          </a:p>
        </p:txBody>
      </p:sp>
      <p:sp>
        <p:nvSpPr>
          <p:cNvPr id="103429" name="Text Box 5">
            <a:extLst>
              <a:ext uri="{C183D7F6-B498-43B3-948B-1728B52AA6E4}">
                <adec:decorative xmlns:adec="http://schemas.microsoft.com/office/drawing/2017/decorative" val="1"/>
              </a:ext>
            </a:extLst>
          </p:cNvPr>
          <p:cNvSpPr txBox="1">
            <a:spLocks noChangeArrowheads="1"/>
          </p:cNvSpPr>
          <p:nvPr/>
        </p:nvSpPr>
        <p:spPr bwMode="auto">
          <a:xfrm>
            <a:off x="3667125" y="3925888"/>
            <a:ext cx="887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2400" dirty="0">
                <a:latin typeface="+mn-lt"/>
              </a:rPr>
              <a:t>20 %</a:t>
            </a:r>
          </a:p>
        </p:txBody>
      </p:sp>
      <p:sp>
        <p:nvSpPr>
          <p:cNvPr id="104454" name="Line 6">
            <a:extLst>
              <a:ext uri="{C183D7F6-B498-43B3-948B-1728B52AA6E4}">
                <adec:decorative xmlns:adec="http://schemas.microsoft.com/office/drawing/2017/decorative" val="1"/>
              </a:ext>
            </a:extLst>
          </p:cNvPr>
          <p:cNvSpPr>
            <a:spLocks noChangeShapeType="1"/>
          </p:cNvSpPr>
          <p:nvPr/>
        </p:nvSpPr>
        <p:spPr bwMode="auto">
          <a:xfrm>
            <a:off x="1933575" y="2284413"/>
            <a:ext cx="1219200" cy="1219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55" name="Text Box 7"/>
          <p:cNvSpPr txBox="1">
            <a:spLocks noChangeArrowheads="1"/>
          </p:cNvSpPr>
          <p:nvPr/>
        </p:nvSpPr>
        <p:spPr bwMode="auto">
          <a:xfrm>
            <a:off x="693738" y="2003425"/>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WHY?</a:t>
            </a:r>
          </a:p>
        </p:txBody>
      </p:sp>
      <p:sp>
        <p:nvSpPr>
          <p:cNvPr id="104456" name="Text Box 8"/>
          <p:cNvSpPr txBox="1">
            <a:spLocks noChangeArrowheads="1"/>
          </p:cNvSpPr>
          <p:nvPr/>
        </p:nvSpPr>
        <p:spPr bwMode="auto">
          <a:xfrm>
            <a:off x="360363" y="2570163"/>
            <a:ext cx="1808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MEMORY</a:t>
            </a:r>
          </a:p>
          <a:p>
            <a:pPr eaLnBrk="1" hangingPunct="1">
              <a:spcBef>
                <a:spcPct val="0"/>
              </a:spcBef>
              <a:buFontTx/>
              <a:buNone/>
            </a:pPr>
            <a:r>
              <a:rPr lang="en-US" altLang="en-US" sz="2400"/>
              <a:t>SAVE TIME</a:t>
            </a:r>
          </a:p>
        </p:txBody>
      </p:sp>
      <p:sp>
        <p:nvSpPr>
          <p:cNvPr id="104457" name="Text Box 9"/>
          <p:cNvSpPr txBox="1">
            <a:spLocks noChangeArrowheads="1"/>
          </p:cNvSpPr>
          <p:nvPr/>
        </p:nvSpPr>
        <p:spPr bwMode="auto">
          <a:xfrm>
            <a:off x="5622925" y="3697288"/>
            <a:ext cx="203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GUIDELINES</a:t>
            </a:r>
          </a:p>
        </p:txBody>
      </p:sp>
      <p:sp>
        <p:nvSpPr>
          <p:cNvPr id="104458" name="Line 10">
            <a:extLst>
              <a:ext uri="{C183D7F6-B498-43B3-948B-1728B52AA6E4}">
                <adec:decorative xmlns:adec="http://schemas.microsoft.com/office/drawing/2017/decorative" val="1"/>
              </a:ext>
            </a:extLst>
          </p:cNvPr>
          <p:cNvSpPr>
            <a:spLocks noChangeShapeType="1"/>
          </p:cNvSpPr>
          <p:nvPr/>
        </p:nvSpPr>
        <p:spPr bwMode="auto">
          <a:xfrm>
            <a:off x="5638800" y="41148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9" name="Line 11">
            <a:extLst>
              <a:ext uri="{C183D7F6-B498-43B3-948B-1728B52AA6E4}">
                <adec:decorative xmlns:adec="http://schemas.microsoft.com/office/drawing/2017/decorative" val="1"/>
              </a:ext>
            </a:extLst>
          </p:cNvPr>
          <p:cNvSpPr>
            <a:spLocks noChangeShapeType="1"/>
          </p:cNvSpPr>
          <p:nvPr/>
        </p:nvSpPr>
        <p:spPr bwMode="auto">
          <a:xfrm>
            <a:off x="5638800" y="44196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0" name="Line 12">
            <a:extLst>
              <a:ext uri="{C183D7F6-B498-43B3-948B-1728B52AA6E4}">
                <adec:decorative xmlns:adec="http://schemas.microsoft.com/office/drawing/2017/decorative" val="1"/>
              </a:ext>
            </a:extLst>
          </p:cNvPr>
          <p:cNvSpPr>
            <a:spLocks noChangeShapeType="1"/>
          </p:cNvSpPr>
          <p:nvPr/>
        </p:nvSpPr>
        <p:spPr bwMode="auto">
          <a:xfrm>
            <a:off x="5638800" y="48768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1" name="Line 13">
            <a:extLst>
              <a:ext uri="{C183D7F6-B498-43B3-948B-1728B52AA6E4}">
                <adec:decorative xmlns:adec="http://schemas.microsoft.com/office/drawing/2017/decorative" val="1"/>
              </a:ext>
            </a:extLst>
          </p:cNvPr>
          <p:cNvSpPr>
            <a:spLocks noChangeShapeType="1"/>
          </p:cNvSpPr>
          <p:nvPr/>
        </p:nvSpPr>
        <p:spPr bwMode="auto">
          <a:xfrm>
            <a:off x="5638800" y="52578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2" name="Line 14">
            <a:extLst>
              <a:ext uri="{C183D7F6-B498-43B3-948B-1728B52AA6E4}">
                <adec:decorative xmlns:adec="http://schemas.microsoft.com/office/drawing/2017/decorative" val="1"/>
              </a:ext>
            </a:extLst>
          </p:cNvPr>
          <p:cNvSpPr>
            <a:spLocks noChangeShapeType="1"/>
          </p:cNvSpPr>
          <p:nvPr/>
        </p:nvSpPr>
        <p:spPr bwMode="auto">
          <a:xfrm>
            <a:off x="5638800" y="5715000"/>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3" name="Line 15">
            <a:extLst>
              <a:ext uri="{C183D7F6-B498-43B3-948B-1728B52AA6E4}">
                <adec:decorative xmlns:adec="http://schemas.microsoft.com/office/drawing/2017/decorative" val="1"/>
              </a:ext>
            </a:extLst>
          </p:cNvPr>
          <p:cNvSpPr>
            <a:spLocks noChangeShapeType="1"/>
          </p:cNvSpPr>
          <p:nvPr/>
        </p:nvSpPr>
        <p:spPr bwMode="auto">
          <a:xfrm>
            <a:off x="5638800" y="60960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4" name="Text Box 16"/>
          <p:cNvSpPr txBox="1">
            <a:spLocks noChangeArrowheads="1"/>
          </p:cNvSpPr>
          <p:nvPr/>
        </p:nvSpPr>
        <p:spPr bwMode="auto">
          <a:xfrm>
            <a:off x="6003925" y="4154488"/>
            <a:ext cx="199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READ FIRST</a:t>
            </a:r>
          </a:p>
        </p:txBody>
      </p:sp>
      <p:sp>
        <p:nvSpPr>
          <p:cNvPr id="104465" name="Text Box 17"/>
          <p:cNvSpPr txBox="1">
            <a:spLocks noChangeArrowheads="1"/>
          </p:cNvSpPr>
          <p:nvPr/>
        </p:nvSpPr>
        <p:spPr bwMode="auto">
          <a:xfrm>
            <a:off x="5851525" y="4535488"/>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ORGANIZE</a:t>
            </a:r>
            <a:r>
              <a:rPr lang="en-US" altLang="en-US" sz="2400">
                <a:solidFill>
                  <a:srgbClr val="66FF33"/>
                </a:solidFill>
              </a:rPr>
              <a:t> </a:t>
            </a:r>
            <a:endParaRPr lang="en-US" altLang="en-US" sz="2400"/>
          </a:p>
        </p:txBody>
      </p:sp>
      <p:sp>
        <p:nvSpPr>
          <p:cNvPr id="104466" name="Text Box 18"/>
          <p:cNvSpPr txBox="1">
            <a:spLocks noChangeArrowheads="1"/>
          </p:cNvSpPr>
          <p:nvPr/>
        </p:nvSpPr>
        <p:spPr bwMode="auto">
          <a:xfrm>
            <a:off x="5791200" y="5027613"/>
            <a:ext cx="292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NOTES IN MARGIN</a:t>
            </a:r>
          </a:p>
        </p:txBody>
      </p:sp>
      <p:sp>
        <p:nvSpPr>
          <p:cNvPr id="104467" name="Text Box 19"/>
          <p:cNvSpPr txBox="1">
            <a:spLocks noChangeArrowheads="1"/>
          </p:cNvSpPr>
          <p:nvPr/>
        </p:nvSpPr>
        <p:spPr bwMode="auto">
          <a:xfrm>
            <a:off x="6003925" y="5451475"/>
            <a:ext cx="115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BRIEF</a:t>
            </a:r>
          </a:p>
        </p:txBody>
      </p:sp>
      <p:sp>
        <p:nvSpPr>
          <p:cNvPr id="104468" name="Text Box 20"/>
          <p:cNvSpPr txBox="1">
            <a:spLocks noChangeArrowheads="1"/>
          </p:cNvSpPr>
          <p:nvPr/>
        </p:nvSpPr>
        <p:spPr bwMode="auto">
          <a:xfrm>
            <a:off x="58674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FAST AND NEAT</a:t>
            </a:r>
          </a:p>
        </p:txBody>
      </p:sp>
      <p:sp>
        <p:nvSpPr>
          <p:cNvPr id="104469" name="Text Box 21"/>
          <p:cNvSpPr txBox="1">
            <a:spLocks noChangeArrowheads="1"/>
          </p:cNvSpPr>
          <p:nvPr/>
        </p:nvSpPr>
        <p:spPr bwMode="auto">
          <a:xfrm>
            <a:off x="581025" y="3392488"/>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SYMBOLS</a:t>
            </a:r>
          </a:p>
        </p:txBody>
      </p:sp>
      <p:sp>
        <p:nvSpPr>
          <p:cNvPr id="104470" name="Line 22">
            <a:extLst>
              <a:ext uri="{C183D7F6-B498-43B3-948B-1728B52AA6E4}">
                <adec:decorative xmlns:adec="http://schemas.microsoft.com/office/drawing/2017/decorative" val="1"/>
              </a:ext>
            </a:extLst>
          </p:cNvPr>
          <p:cNvSpPr>
            <a:spLocks noChangeShapeType="1"/>
          </p:cNvSpPr>
          <p:nvPr/>
        </p:nvSpPr>
        <p:spPr bwMode="auto">
          <a:xfrm>
            <a:off x="2195513" y="36576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1" name="Text Box 23">
            <a:extLst>
              <a:ext uri="{C183D7F6-B498-43B3-948B-1728B52AA6E4}">
                <adec:decorative xmlns:adec="http://schemas.microsoft.com/office/drawing/2017/decorative" val="1"/>
              </a:ext>
            </a:extLst>
          </p:cNvPr>
          <p:cNvSpPr txBox="1">
            <a:spLocks noChangeArrowheads="1"/>
          </p:cNvSpPr>
          <p:nvPr/>
        </p:nvSpPr>
        <p:spPr bwMode="auto">
          <a:xfrm>
            <a:off x="746125" y="3775075"/>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latin typeface="Times New Roman" pitchFamily="18" charset="0"/>
              </a:rPr>
              <a:t>             </a:t>
            </a:r>
          </a:p>
        </p:txBody>
      </p:sp>
      <p:sp>
        <p:nvSpPr>
          <p:cNvPr id="104472" name="Line 24">
            <a:extLst>
              <a:ext uri="{C183D7F6-B498-43B3-948B-1728B52AA6E4}">
                <adec:decorative xmlns:adec="http://schemas.microsoft.com/office/drawing/2017/decorative" val="1"/>
              </a:ext>
            </a:extLst>
          </p:cNvPr>
          <p:cNvSpPr>
            <a:spLocks noChangeShapeType="1"/>
          </p:cNvSpPr>
          <p:nvPr/>
        </p:nvSpPr>
        <p:spPr bwMode="auto">
          <a:xfrm>
            <a:off x="838200" y="4114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3" name="Line 25">
            <a:extLst>
              <a:ext uri="{C183D7F6-B498-43B3-948B-1728B52AA6E4}">
                <adec:decorative xmlns:adec="http://schemas.microsoft.com/office/drawing/2017/decorative" val="1"/>
              </a:ext>
            </a:extLst>
          </p:cNvPr>
          <p:cNvSpPr>
            <a:spLocks noChangeShapeType="1"/>
          </p:cNvSpPr>
          <p:nvPr/>
        </p:nvSpPr>
        <p:spPr bwMode="auto">
          <a:xfrm>
            <a:off x="838200" y="3886200"/>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4" name="Text Box 27"/>
          <p:cNvSpPr txBox="1">
            <a:spLocks noChangeArrowheads="1"/>
          </p:cNvSpPr>
          <p:nvPr/>
        </p:nvSpPr>
        <p:spPr bwMode="auto">
          <a:xfrm>
            <a:off x="669925" y="41544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 1  2  3</a:t>
            </a:r>
          </a:p>
        </p:txBody>
      </p:sp>
      <p:sp>
        <p:nvSpPr>
          <p:cNvPr id="104475" name="AutoShape 28">
            <a:extLst>
              <a:ext uri="{C183D7F6-B498-43B3-948B-1728B52AA6E4}">
                <adec:decorative xmlns:adec="http://schemas.microsoft.com/office/drawing/2017/decorative" val="1"/>
              </a:ext>
            </a:extLst>
          </p:cNvPr>
          <p:cNvSpPr>
            <a:spLocks/>
          </p:cNvSpPr>
          <p:nvPr/>
        </p:nvSpPr>
        <p:spPr bwMode="auto">
          <a:xfrm>
            <a:off x="838200" y="4572000"/>
            <a:ext cx="228600" cy="609600"/>
          </a:xfrm>
          <a:prstGeom prst="leftBracket">
            <a:avLst>
              <a:gd name="adj" fmla="val 22222"/>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200">
              <a:latin typeface="Times New Roman" pitchFamily="18" charset="0"/>
            </a:endParaRPr>
          </a:p>
        </p:txBody>
      </p:sp>
      <p:sp>
        <p:nvSpPr>
          <p:cNvPr id="104476" name="Text Box 29"/>
          <p:cNvSpPr txBox="1">
            <a:spLocks noChangeArrowheads="1"/>
          </p:cNvSpPr>
          <p:nvPr/>
        </p:nvSpPr>
        <p:spPr bwMode="auto">
          <a:xfrm>
            <a:off x="1295400" y="4572000"/>
            <a:ext cx="565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a:t>
            </a:r>
          </a:p>
          <a:p>
            <a:pPr eaLnBrk="1" hangingPunct="1">
              <a:spcBef>
                <a:spcPct val="0"/>
              </a:spcBef>
              <a:buFontTx/>
              <a:buNone/>
            </a:pPr>
            <a:r>
              <a:rPr lang="en-US" altLang="en-US" sz="2400">
                <a:latin typeface="Times New Roman" pitchFamily="18" charset="0"/>
              </a:rPr>
              <a:t>* *</a:t>
            </a:r>
          </a:p>
        </p:txBody>
      </p:sp>
      <p:sp>
        <p:nvSpPr>
          <p:cNvPr id="104477" name="Rectangle 30">
            <a:extLst>
              <a:ext uri="{C183D7F6-B498-43B3-948B-1728B52AA6E4}">
                <adec:decorative xmlns:adec="http://schemas.microsoft.com/office/drawing/2017/decorative" val="1"/>
              </a:ext>
            </a:extLst>
          </p:cNvPr>
          <p:cNvSpPr>
            <a:spLocks noChangeArrowheads="1"/>
          </p:cNvSpPr>
          <p:nvPr/>
        </p:nvSpPr>
        <p:spPr bwMode="auto">
          <a:xfrm>
            <a:off x="762000" y="5486400"/>
            <a:ext cx="1447800" cy="304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200">
              <a:latin typeface="Times New Roman" pitchFamily="18" charset="0"/>
            </a:endParaRPr>
          </a:p>
        </p:txBody>
      </p:sp>
      <p:sp>
        <p:nvSpPr>
          <p:cNvPr id="104478" name="Oval 31">
            <a:extLst>
              <a:ext uri="{C183D7F6-B498-43B3-948B-1728B52AA6E4}">
                <adec:decorative xmlns:adec="http://schemas.microsoft.com/office/drawing/2017/decorative" val="1"/>
              </a:ext>
            </a:extLst>
          </p:cNvPr>
          <p:cNvSpPr>
            <a:spLocks noChangeArrowheads="1"/>
          </p:cNvSpPr>
          <p:nvPr/>
        </p:nvSpPr>
        <p:spPr bwMode="auto">
          <a:xfrm>
            <a:off x="2286000" y="4495800"/>
            <a:ext cx="838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200">
              <a:latin typeface="Times New Roman" pitchFamily="18" charset="0"/>
            </a:endParaRPr>
          </a:p>
        </p:txBody>
      </p:sp>
      <p:sp>
        <p:nvSpPr>
          <p:cNvPr id="104479" name="Text Box 32"/>
          <p:cNvSpPr txBox="1">
            <a:spLocks noChangeArrowheads="1"/>
          </p:cNvSpPr>
          <p:nvPr/>
        </p:nvSpPr>
        <p:spPr bwMode="auto">
          <a:xfrm>
            <a:off x="5808663" y="2513013"/>
            <a:ext cx="3482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“THE ESSENCE OF </a:t>
            </a:r>
          </a:p>
          <a:p>
            <a:pPr eaLnBrk="1" hangingPunct="1">
              <a:spcBef>
                <a:spcPct val="0"/>
              </a:spcBef>
              <a:buFontTx/>
              <a:buNone/>
            </a:pPr>
            <a:r>
              <a:rPr lang="en-US" altLang="en-US" sz="2400"/>
              <a:t>GENIUS IS KNOWING</a:t>
            </a:r>
          </a:p>
          <a:p>
            <a:pPr eaLnBrk="1" hangingPunct="1">
              <a:spcBef>
                <a:spcPct val="0"/>
              </a:spcBef>
              <a:buFontTx/>
              <a:buNone/>
            </a:pPr>
            <a:r>
              <a:rPr lang="en-US" altLang="en-US" sz="2400"/>
              <a:t>WHAT TO OVERLOOK”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0"/>
            <a:ext cx="5690592" cy="1143000"/>
          </a:xfrm>
        </p:spPr>
        <p:txBody>
          <a:bodyPr/>
          <a:lstStyle/>
          <a:p>
            <a:pPr algn="ctr" eaLnBrk="1" hangingPunct="1"/>
            <a:r>
              <a:rPr lang="en-US" altLang="en-US" dirty="0"/>
              <a:t>Marking</a:t>
            </a:r>
          </a:p>
        </p:txBody>
      </p:sp>
      <p:sp>
        <p:nvSpPr>
          <p:cNvPr id="105475" name="Oval 3">
            <a:extLst>
              <a:ext uri="{C183D7F6-B498-43B3-948B-1728B52AA6E4}">
                <adec:decorative xmlns:adec="http://schemas.microsoft.com/office/drawing/2017/decorative" val="1"/>
              </a:ext>
            </a:extLst>
          </p:cNvPr>
          <p:cNvSpPr>
            <a:spLocks noChangeArrowheads="1"/>
          </p:cNvSpPr>
          <p:nvPr/>
        </p:nvSpPr>
        <p:spPr bwMode="auto">
          <a:xfrm>
            <a:off x="3200400" y="3124200"/>
            <a:ext cx="2514600" cy="914400"/>
          </a:xfrm>
          <a:prstGeom prst="ellipse">
            <a:avLst/>
          </a:prstGeom>
          <a:solidFill>
            <a:srgbClr val="FFFFCC"/>
          </a:solidFill>
          <a:ln w="12700">
            <a:solidFill>
              <a:schemeClr val="tx1"/>
            </a:solidFill>
            <a:round/>
            <a:headEnd/>
            <a:tailEnd/>
          </a:ln>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5476" name="Text Box 4"/>
          <p:cNvSpPr txBox="1">
            <a:spLocks noChangeArrowheads="1"/>
          </p:cNvSpPr>
          <p:nvPr/>
        </p:nvSpPr>
        <p:spPr bwMode="auto">
          <a:xfrm>
            <a:off x="3336925" y="3316288"/>
            <a:ext cx="2351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2"/>
                </a:solidFill>
              </a:rPr>
              <a:t>BE SELECTIVE</a:t>
            </a:r>
            <a:endParaRPr lang="en-US" altLang="en-US" sz="2400"/>
          </a:p>
          <a:p>
            <a:pPr eaLnBrk="1" hangingPunct="1">
              <a:spcBef>
                <a:spcPct val="0"/>
              </a:spcBef>
              <a:buFontTx/>
              <a:buNone/>
            </a:pPr>
            <a:endParaRPr lang="en-US" altLang="en-US" sz="2400"/>
          </a:p>
        </p:txBody>
      </p:sp>
      <p:sp>
        <p:nvSpPr>
          <p:cNvPr id="105477" name="Text Box 5"/>
          <p:cNvSpPr txBox="1">
            <a:spLocks noChangeArrowheads="1"/>
          </p:cNvSpPr>
          <p:nvPr/>
        </p:nvSpPr>
        <p:spPr bwMode="auto">
          <a:xfrm>
            <a:off x="4014788" y="3587750"/>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r>
              <a:rPr lang="en-US" altLang="en-US" sz="2400" dirty="0">
                <a:latin typeface="+mn-lt"/>
              </a:rPr>
              <a:t>20 %</a:t>
            </a:r>
          </a:p>
        </p:txBody>
      </p:sp>
      <p:sp>
        <p:nvSpPr>
          <p:cNvPr id="105478" name="Line 6">
            <a:extLst>
              <a:ext uri="{C183D7F6-B498-43B3-948B-1728B52AA6E4}">
                <adec:decorative xmlns:adec="http://schemas.microsoft.com/office/drawing/2017/decorative" val="1"/>
              </a:ext>
            </a:extLst>
          </p:cNvPr>
          <p:cNvSpPr>
            <a:spLocks noChangeShapeType="1"/>
          </p:cNvSpPr>
          <p:nvPr/>
        </p:nvSpPr>
        <p:spPr bwMode="auto">
          <a:xfrm>
            <a:off x="1981200" y="2057400"/>
            <a:ext cx="1219200" cy="1219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479" name="Text Box 7"/>
          <p:cNvSpPr txBox="1">
            <a:spLocks noChangeArrowheads="1"/>
          </p:cNvSpPr>
          <p:nvPr/>
        </p:nvSpPr>
        <p:spPr bwMode="auto">
          <a:xfrm>
            <a:off x="2087585" y="1939925"/>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t>WHY?</a:t>
            </a:r>
          </a:p>
        </p:txBody>
      </p:sp>
      <p:sp>
        <p:nvSpPr>
          <p:cNvPr id="105480" name="Text Box 8"/>
          <p:cNvSpPr txBox="1">
            <a:spLocks noChangeArrowheads="1"/>
          </p:cNvSpPr>
          <p:nvPr/>
        </p:nvSpPr>
        <p:spPr bwMode="auto">
          <a:xfrm>
            <a:off x="365125" y="2325688"/>
            <a:ext cx="1808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MEMORY</a:t>
            </a:r>
          </a:p>
          <a:p>
            <a:pPr eaLnBrk="1" hangingPunct="1">
              <a:spcBef>
                <a:spcPct val="0"/>
              </a:spcBef>
              <a:buFontTx/>
              <a:buNone/>
            </a:pPr>
            <a:r>
              <a:rPr lang="en-US" altLang="en-US" sz="2400"/>
              <a:t>SAVE TIME</a:t>
            </a:r>
          </a:p>
        </p:txBody>
      </p:sp>
      <p:sp>
        <p:nvSpPr>
          <p:cNvPr id="105481" name="Text Box 9"/>
          <p:cNvSpPr txBox="1">
            <a:spLocks noChangeArrowheads="1"/>
          </p:cNvSpPr>
          <p:nvPr/>
        </p:nvSpPr>
        <p:spPr bwMode="auto">
          <a:xfrm>
            <a:off x="5622925" y="3697288"/>
            <a:ext cx="203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GUIDELINES</a:t>
            </a:r>
          </a:p>
        </p:txBody>
      </p:sp>
      <p:sp>
        <p:nvSpPr>
          <p:cNvPr id="105482" name="Line 10">
            <a:extLst>
              <a:ext uri="{C183D7F6-B498-43B3-948B-1728B52AA6E4}">
                <adec:decorative xmlns:adec="http://schemas.microsoft.com/office/drawing/2017/decorative" val="1"/>
              </a:ext>
            </a:extLst>
          </p:cNvPr>
          <p:cNvSpPr>
            <a:spLocks noChangeShapeType="1"/>
          </p:cNvSpPr>
          <p:nvPr/>
        </p:nvSpPr>
        <p:spPr bwMode="auto">
          <a:xfrm>
            <a:off x="5638800" y="41148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Line 11">
            <a:extLst>
              <a:ext uri="{C183D7F6-B498-43B3-948B-1728B52AA6E4}">
                <adec:decorative xmlns:adec="http://schemas.microsoft.com/office/drawing/2017/decorative" val="1"/>
              </a:ext>
            </a:extLst>
          </p:cNvPr>
          <p:cNvSpPr>
            <a:spLocks noChangeShapeType="1"/>
          </p:cNvSpPr>
          <p:nvPr/>
        </p:nvSpPr>
        <p:spPr bwMode="auto">
          <a:xfrm>
            <a:off x="5638800" y="44196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4" name="Line 12">
            <a:extLst>
              <a:ext uri="{C183D7F6-B498-43B3-948B-1728B52AA6E4}">
                <adec:decorative xmlns:adec="http://schemas.microsoft.com/office/drawing/2017/decorative" val="1"/>
              </a:ext>
            </a:extLst>
          </p:cNvPr>
          <p:cNvSpPr>
            <a:spLocks noChangeShapeType="1"/>
          </p:cNvSpPr>
          <p:nvPr/>
        </p:nvSpPr>
        <p:spPr bwMode="auto">
          <a:xfrm>
            <a:off x="5638800" y="48768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5" name="Line 13">
            <a:extLst>
              <a:ext uri="{C183D7F6-B498-43B3-948B-1728B52AA6E4}">
                <adec:decorative xmlns:adec="http://schemas.microsoft.com/office/drawing/2017/decorative" val="1"/>
              </a:ext>
            </a:extLst>
          </p:cNvPr>
          <p:cNvSpPr>
            <a:spLocks noChangeShapeType="1"/>
          </p:cNvSpPr>
          <p:nvPr/>
        </p:nvSpPr>
        <p:spPr bwMode="auto">
          <a:xfrm>
            <a:off x="5638800" y="52578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6" name="Line 14">
            <a:extLst>
              <a:ext uri="{C183D7F6-B498-43B3-948B-1728B52AA6E4}">
                <adec:decorative xmlns:adec="http://schemas.microsoft.com/office/drawing/2017/decorative" val="1"/>
              </a:ext>
            </a:extLst>
          </p:cNvPr>
          <p:cNvSpPr>
            <a:spLocks noChangeShapeType="1"/>
          </p:cNvSpPr>
          <p:nvPr/>
        </p:nvSpPr>
        <p:spPr bwMode="auto">
          <a:xfrm>
            <a:off x="5638800" y="5715000"/>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7" name="Line 15">
            <a:extLst>
              <a:ext uri="{C183D7F6-B498-43B3-948B-1728B52AA6E4}">
                <adec:decorative xmlns:adec="http://schemas.microsoft.com/office/drawing/2017/decorative" val="1"/>
              </a:ext>
            </a:extLst>
          </p:cNvPr>
          <p:cNvSpPr>
            <a:spLocks noChangeShapeType="1"/>
          </p:cNvSpPr>
          <p:nvPr/>
        </p:nvSpPr>
        <p:spPr bwMode="auto">
          <a:xfrm>
            <a:off x="5638800" y="60960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8" name="Text Box 16"/>
          <p:cNvSpPr txBox="1">
            <a:spLocks noChangeArrowheads="1"/>
          </p:cNvSpPr>
          <p:nvPr/>
        </p:nvSpPr>
        <p:spPr bwMode="auto">
          <a:xfrm>
            <a:off x="6003925" y="4154488"/>
            <a:ext cx="199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READ FIRST</a:t>
            </a:r>
          </a:p>
        </p:txBody>
      </p:sp>
      <p:sp>
        <p:nvSpPr>
          <p:cNvPr id="105489" name="Text Box 17"/>
          <p:cNvSpPr txBox="1">
            <a:spLocks noChangeArrowheads="1"/>
          </p:cNvSpPr>
          <p:nvPr/>
        </p:nvSpPr>
        <p:spPr bwMode="auto">
          <a:xfrm>
            <a:off x="5851525" y="4535488"/>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ORGANIZE</a:t>
            </a:r>
            <a:r>
              <a:rPr lang="en-US" altLang="en-US" sz="2400">
                <a:solidFill>
                  <a:srgbClr val="66FF33"/>
                </a:solidFill>
              </a:rPr>
              <a:t> </a:t>
            </a:r>
            <a:endParaRPr lang="en-US" altLang="en-US" sz="2400"/>
          </a:p>
        </p:txBody>
      </p:sp>
      <p:sp>
        <p:nvSpPr>
          <p:cNvPr id="105490" name="Text Box 18"/>
          <p:cNvSpPr txBox="1">
            <a:spLocks noChangeArrowheads="1"/>
          </p:cNvSpPr>
          <p:nvPr/>
        </p:nvSpPr>
        <p:spPr bwMode="auto">
          <a:xfrm>
            <a:off x="5791200" y="5027613"/>
            <a:ext cx="292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NOTES IN MARGIN</a:t>
            </a:r>
          </a:p>
        </p:txBody>
      </p:sp>
      <p:sp>
        <p:nvSpPr>
          <p:cNvPr id="105491" name="Text Box 19"/>
          <p:cNvSpPr txBox="1">
            <a:spLocks noChangeArrowheads="1"/>
          </p:cNvSpPr>
          <p:nvPr/>
        </p:nvSpPr>
        <p:spPr bwMode="auto">
          <a:xfrm>
            <a:off x="6003925" y="5451475"/>
            <a:ext cx="115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BRIEF</a:t>
            </a:r>
          </a:p>
        </p:txBody>
      </p:sp>
      <p:sp>
        <p:nvSpPr>
          <p:cNvPr id="105492" name="Text Box 20"/>
          <p:cNvSpPr txBox="1">
            <a:spLocks noChangeArrowheads="1"/>
          </p:cNvSpPr>
          <p:nvPr/>
        </p:nvSpPr>
        <p:spPr bwMode="auto">
          <a:xfrm>
            <a:off x="6019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C00000"/>
                </a:solidFill>
              </a:rPr>
              <a:t>FAST AND NEAT</a:t>
            </a:r>
          </a:p>
        </p:txBody>
      </p:sp>
      <p:sp>
        <p:nvSpPr>
          <p:cNvPr id="105493" name="Text Box 21"/>
          <p:cNvSpPr txBox="1">
            <a:spLocks noChangeArrowheads="1"/>
          </p:cNvSpPr>
          <p:nvPr/>
        </p:nvSpPr>
        <p:spPr bwMode="auto">
          <a:xfrm>
            <a:off x="746125" y="3392488"/>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SYMBOLS</a:t>
            </a:r>
          </a:p>
        </p:txBody>
      </p:sp>
      <p:sp>
        <p:nvSpPr>
          <p:cNvPr id="105494" name="Line 22">
            <a:extLst>
              <a:ext uri="{C183D7F6-B498-43B3-948B-1728B52AA6E4}">
                <adec:decorative xmlns:adec="http://schemas.microsoft.com/office/drawing/2017/decorative" val="1"/>
              </a:ext>
            </a:extLst>
          </p:cNvPr>
          <p:cNvSpPr>
            <a:spLocks noChangeShapeType="1"/>
          </p:cNvSpPr>
          <p:nvPr/>
        </p:nvSpPr>
        <p:spPr bwMode="auto">
          <a:xfrm>
            <a:off x="2362200" y="36576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5" name="Text Box 23">
            <a:extLst>
              <a:ext uri="{C183D7F6-B498-43B3-948B-1728B52AA6E4}">
                <adec:decorative xmlns:adec="http://schemas.microsoft.com/office/drawing/2017/decorative" val="1"/>
              </a:ext>
            </a:extLst>
          </p:cNvPr>
          <p:cNvSpPr txBox="1">
            <a:spLocks noChangeArrowheads="1"/>
          </p:cNvSpPr>
          <p:nvPr/>
        </p:nvSpPr>
        <p:spPr bwMode="auto">
          <a:xfrm>
            <a:off x="746125" y="3775075"/>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latin typeface="Times New Roman" pitchFamily="18" charset="0"/>
              </a:rPr>
              <a:t>             </a:t>
            </a:r>
          </a:p>
        </p:txBody>
      </p:sp>
      <p:sp>
        <p:nvSpPr>
          <p:cNvPr id="105496" name="Line 24">
            <a:extLst>
              <a:ext uri="{C183D7F6-B498-43B3-948B-1728B52AA6E4}">
                <adec:decorative xmlns:adec="http://schemas.microsoft.com/office/drawing/2017/decorative" val="1"/>
              </a:ext>
            </a:extLst>
          </p:cNvPr>
          <p:cNvSpPr>
            <a:spLocks noChangeShapeType="1"/>
          </p:cNvSpPr>
          <p:nvPr/>
        </p:nvSpPr>
        <p:spPr bwMode="auto">
          <a:xfrm>
            <a:off x="838200" y="4114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7" name="Line 25">
            <a:extLst>
              <a:ext uri="{C183D7F6-B498-43B3-948B-1728B52AA6E4}">
                <adec:decorative xmlns:adec="http://schemas.microsoft.com/office/drawing/2017/decorative" val="1"/>
              </a:ext>
            </a:extLst>
          </p:cNvPr>
          <p:cNvSpPr>
            <a:spLocks noChangeShapeType="1"/>
          </p:cNvSpPr>
          <p:nvPr/>
        </p:nvSpPr>
        <p:spPr bwMode="auto">
          <a:xfrm>
            <a:off x="838200" y="3886200"/>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8" name="Text Box 27"/>
          <p:cNvSpPr txBox="1">
            <a:spLocks noChangeArrowheads="1"/>
          </p:cNvSpPr>
          <p:nvPr/>
        </p:nvSpPr>
        <p:spPr bwMode="auto">
          <a:xfrm>
            <a:off x="669925" y="41544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 1  2  3</a:t>
            </a:r>
          </a:p>
        </p:txBody>
      </p:sp>
      <p:sp>
        <p:nvSpPr>
          <p:cNvPr id="105499" name="AutoShape 28">
            <a:extLst>
              <a:ext uri="{C183D7F6-B498-43B3-948B-1728B52AA6E4}">
                <adec:decorative xmlns:adec="http://schemas.microsoft.com/office/drawing/2017/decorative" val="1"/>
              </a:ext>
            </a:extLst>
          </p:cNvPr>
          <p:cNvSpPr>
            <a:spLocks/>
          </p:cNvSpPr>
          <p:nvPr/>
        </p:nvSpPr>
        <p:spPr bwMode="auto">
          <a:xfrm>
            <a:off x="838200" y="4572000"/>
            <a:ext cx="228600" cy="609600"/>
          </a:xfrm>
          <a:prstGeom prst="leftBracket">
            <a:avLst>
              <a:gd name="adj" fmla="val 22222"/>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200">
              <a:latin typeface="Times New Roman" pitchFamily="18" charset="0"/>
            </a:endParaRPr>
          </a:p>
        </p:txBody>
      </p:sp>
      <p:sp>
        <p:nvSpPr>
          <p:cNvPr id="105500" name="Text Box 29"/>
          <p:cNvSpPr txBox="1">
            <a:spLocks noChangeArrowheads="1"/>
          </p:cNvSpPr>
          <p:nvPr/>
        </p:nvSpPr>
        <p:spPr bwMode="auto">
          <a:xfrm>
            <a:off x="1295400" y="4572000"/>
            <a:ext cx="565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a:t>
            </a:r>
          </a:p>
          <a:p>
            <a:pPr eaLnBrk="1" hangingPunct="1">
              <a:spcBef>
                <a:spcPct val="0"/>
              </a:spcBef>
              <a:buFontTx/>
              <a:buNone/>
            </a:pPr>
            <a:r>
              <a:rPr lang="en-US" altLang="en-US" sz="2400">
                <a:latin typeface="Times New Roman" pitchFamily="18" charset="0"/>
              </a:rPr>
              <a:t>* *</a:t>
            </a:r>
          </a:p>
        </p:txBody>
      </p:sp>
      <p:sp>
        <p:nvSpPr>
          <p:cNvPr id="105501" name="Rectangle 30">
            <a:extLst>
              <a:ext uri="{C183D7F6-B498-43B3-948B-1728B52AA6E4}">
                <adec:decorative xmlns:adec="http://schemas.microsoft.com/office/drawing/2017/decorative" val="1"/>
              </a:ext>
            </a:extLst>
          </p:cNvPr>
          <p:cNvSpPr>
            <a:spLocks noChangeArrowheads="1"/>
          </p:cNvSpPr>
          <p:nvPr/>
        </p:nvSpPr>
        <p:spPr bwMode="auto">
          <a:xfrm>
            <a:off x="762000" y="5486400"/>
            <a:ext cx="1447800" cy="304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200">
              <a:latin typeface="Times New Roman" pitchFamily="18" charset="0"/>
            </a:endParaRPr>
          </a:p>
        </p:txBody>
      </p:sp>
      <p:sp>
        <p:nvSpPr>
          <p:cNvPr id="105502" name="Oval 31">
            <a:extLst>
              <a:ext uri="{C183D7F6-B498-43B3-948B-1728B52AA6E4}">
                <adec:decorative xmlns:adec="http://schemas.microsoft.com/office/drawing/2017/decorative" val="1"/>
              </a:ext>
            </a:extLst>
          </p:cNvPr>
          <p:cNvSpPr>
            <a:spLocks noChangeArrowheads="1"/>
          </p:cNvSpPr>
          <p:nvPr/>
        </p:nvSpPr>
        <p:spPr bwMode="auto">
          <a:xfrm>
            <a:off x="2286000" y="4495800"/>
            <a:ext cx="838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200">
              <a:latin typeface="Times New Roman" pitchFamily="18" charset="0"/>
            </a:endParaRPr>
          </a:p>
        </p:txBody>
      </p:sp>
      <p:sp>
        <p:nvSpPr>
          <p:cNvPr id="105503" name="Text Box 32"/>
          <p:cNvSpPr txBox="1">
            <a:spLocks noChangeArrowheads="1"/>
          </p:cNvSpPr>
          <p:nvPr/>
        </p:nvSpPr>
        <p:spPr bwMode="auto">
          <a:xfrm>
            <a:off x="5673725" y="2589213"/>
            <a:ext cx="3482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“THE ESSENCE OF </a:t>
            </a:r>
          </a:p>
          <a:p>
            <a:pPr eaLnBrk="1" hangingPunct="1">
              <a:spcBef>
                <a:spcPct val="0"/>
              </a:spcBef>
              <a:buFontTx/>
              <a:buNone/>
            </a:pPr>
            <a:r>
              <a:rPr lang="en-US" altLang="en-US" sz="2400"/>
              <a:t>GENIUS IS KNOWING</a:t>
            </a:r>
          </a:p>
          <a:p>
            <a:pPr eaLnBrk="1" hangingPunct="1">
              <a:spcBef>
                <a:spcPct val="0"/>
              </a:spcBef>
              <a:buFontTx/>
              <a:buNone/>
            </a:pPr>
            <a:r>
              <a:rPr lang="en-US" altLang="en-US" sz="2400"/>
              <a:t>WHAT TO OVERLOOK”</a:t>
            </a:r>
          </a:p>
        </p:txBody>
      </p:sp>
      <p:sp>
        <p:nvSpPr>
          <p:cNvPr id="105504" name="Line 33">
            <a:extLst>
              <a:ext uri="{C183D7F6-B498-43B3-948B-1728B52AA6E4}">
                <adec:decorative xmlns:adec="http://schemas.microsoft.com/office/drawing/2017/decorative" val="1"/>
              </a:ext>
            </a:extLst>
          </p:cNvPr>
          <p:cNvSpPr>
            <a:spLocks noChangeShapeType="1"/>
          </p:cNvSpPr>
          <p:nvPr/>
        </p:nvSpPr>
        <p:spPr bwMode="auto">
          <a:xfrm flipV="1">
            <a:off x="4191000" y="1066800"/>
            <a:ext cx="0" cy="2057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05" name="Rectangle 34" descr="Double system involves marking with a pencil first and then highlighting 20% of the most important points."/>
          <p:cNvSpPr>
            <a:spLocks noChangeArrowheads="1"/>
          </p:cNvSpPr>
          <p:nvPr/>
        </p:nvSpPr>
        <p:spPr bwMode="auto">
          <a:xfrm>
            <a:off x="4267200" y="1066800"/>
            <a:ext cx="2667000" cy="457200"/>
          </a:xfrm>
          <a:prstGeom prst="rect">
            <a:avLst/>
          </a:prstGeom>
          <a:solidFill>
            <a:srgbClr val="FFFFCC"/>
          </a:solidFill>
          <a:ln w="12700">
            <a:solidFill>
              <a:schemeClr val="tx1"/>
            </a:solidFill>
            <a:miter lim="800000"/>
            <a:headEnd/>
            <a:tailEnd/>
          </a:ln>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bg2"/>
                </a:solidFill>
              </a:rPr>
              <a:t>DOUBLE SYSTEM</a:t>
            </a:r>
            <a:endParaRPr lang="en-US" altLang="en-US" sz="2400" dirty="0"/>
          </a:p>
        </p:txBody>
      </p:sp>
      <p:sp>
        <p:nvSpPr>
          <p:cNvPr id="105506" name="Text Box 35"/>
          <p:cNvSpPr txBox="1">
            <a:spLocks noChangeArrowheads="1"/>
          </p:cNvSpPr>
          <p:nvPr/>
        </p:nvSpPr>
        <p:spPr bwMode="auto">
          <a:xfrm>
            <a:off x="4403725" y="1563688"/>
            <a:ext cx="415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1. UNDERLINE IN PENCIL</a:t>
            </a:r>
          </a:p>
          <a:p>
            <a:pPr eaLnBrk="1" hangingPunct="1">
              <a:spcBef>
                <a:spcPct val="0"/>
              </a:spcBef>
              <a:buFontTx/>
              <a:buNone/>
            </a:pPr>
            <a:r>
              <a:rPr lang="en-US" altLang="en-US" sz="2400"/>
              <a:t>2.  HIGHLIGHT AS PART OF</a:t>
            </a:r>
          </a:p>
          <a:p>
            <a:pPr eaLnBrk="1" hangingPunct="1">
              <a:spcBef>
                <a:spcPct val="0"/>
              </a:spcBef>
              <a:buFontTx/>
              <a:buNone/>
            </a:pPr>
            <a:r>
              <a:rPr lang="en-US" altLang="en-US" sz="2400"/>
              <a:t>     REVIEW</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59632" y="2348880"/>
            <a:ext cx="6553200" cy="508000"/>
          </a:xfrm>
        </p:spPr>
        <p:txBody>
          <a:bodyPr/>
          <a:lstStyle/>
          <a:p>
            <a:pPr eaLnBrk="1" hangingPunct="1"/>
            <a:r>
              <a:rPr lang="en-US" altLang="en-US" dirty="0"/>
              <a:t>More Ideas on Text Marking</a:t>
            </a:r>
          </a:p>
        </p:txBody>
      </p:sp>
      <p:sp>
        <p:nvSpPr>
          <p:cNvPr id="106499" name="Rectangle 3"/>
          <p:cNvSpPr>
            <a:spLocks noGrp="1" noChangeArrowheads="1"/>
          </p:cNvSpPr>
          <p:nvPr>
            <p:ph type="body" idx="1"/>
          </p:nvPr>
        </p:nvSpPr>
        <p:spPr>
          <a:xfrm>
            <a:off x="1042988" y="2997200"/>
            <a:ext cx="7643812" cy="3384550"/>
          </a:xfrm>
        </p:spPr>
        <p:txBody>
          <a:bodyPr/>
          <a:lstStyle/>
          <a:p>
            <a:pPr eaLnBrk="1" hangingPunct="1"/>
            <a:r>
              <a:rPr lang="en-US" altLang="en-US"/>
              <a:t>Point out definitions by writing </a:t>
            </a:r>
            <a:r>
              <a:rPr lang="en-US" altLang="en-US">
                <a:solidFill>
                  <a:srgbClr val="C00000"/>
                </a:solidFill>
              </a:rPr>
              <a:t>DEF</a:t>
            </a:r>
            <a:r>
              <a:rPr lang="en-US" altLang="en-US">
                <a:solidFill>
                  <a:srgbClr val="FFFF00"/>
                </a:solidFill>
              </a:rPr>
              <a:t> </a:t>
            </a:r>
            <a:r>
              <a:rPr lang="en-US" altLang="en-US"/>
              <a:t>in the margin.  Circle the word being defined.</a:t>
            </a:r>
          </a:p>
          <a:p>
            <a:pPr eaLnBrk="1" hangingPunct="1"/>
            <a:r>
              <a:rPr lang="en-US" altLang="en-US"/>
              <a:t>Point out examples by writing </a:t>
            </a:r>
            <a:r>
              <a:rPr lang="en-US" altLang="en-US">
                <a:solidFill>
                  <a:srgbClr val="C00000"/>
                </a:solidFill>
              </a:rPr>
              <a:t>EX</a:t>
            </a:r>
            <a:r>
              <a:rPr lang="en-US" altLang="en-US">
                <a:solidFill>
                  <a:srgbClr val="FF0000"/>
                </a:solidFill>
              </a:rPr>
              <a:t> </a:t>
            </a:r>
            <a:r>
              <a:rPr lang="en-US" altLang="en-US"/>
              <a:t>in the margin</a:t>
            </a:r>
          </a:p>
          <a:p>
            <a:pPr eaLnBrk="1" hangingPunct="1"/>
            <a:r>
              <a:rPr lang="en-US" altLang="en-US"/>
              <a:t>Write </a:t>
            </a:r>
            <a:r>
              <a:rPr lang="en-US" altLang="en-US">
                <a:solidFill>
                  <a:srgbClr val="C00000"/>
                </a:solidFill>
              </a:rPr>
              <a:t>SUM</a:t>
            </a:r>
            <a:r>
              <a:rPr lang="en-US" altLang="en-US"/>
              <a:t> in the margin to point out useful summaries to reread.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11188" y="3068638"/>
            <a:ext cx="7772400" cy="1143000"/>
          </a:xfrm>
        </p:spPr>
        <p:txBody>
          <a:bodyPr/>
          <a:lstStyle/>
          <a:p>
            <a:pPr eaLnBrk="1" hangingPunct="1"/>
            <a:r>
              <a:rPr lang="en-US" altLang="en-US"/>
              <a:t>Group Activity:</a:t>
            </a:r>
            <a:br>
              <a:rPr lang="en-US" altLang="en-US"/>
            </a:br>
            <a:r>
              <a:rPr lang="en-US" altLang="en-US"/>
              <a:t>Make a Mind Map </a:t>
            </a:r>
            <a:br>
              <a:rPr lang="en-US" altLang="en-US"/>
            </a:br>
            <a:r>
              <a:rPr lang="en-US" altLang="en-US"/>
              <a:t>Use How Does the Memory Work?</a:t>
            </a:r>
            <a:br>
              <a:rPr lang="en-US" altLang="en-US"/>
            </a:br>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79712" y="620688"/>
            <a:ext cx="6553200" cy="768350"/>
          </a:xfrm>
        </p:spPr>
        <p:txBody>
          <a:bodyPr/>
          <a:lstStyle/>
          <a:p>
            <a:pPr eaLnBrk="1" hangingPunct="1"/>
            <a:r>
              <a:rPr lang="en-US" altLang="en-US" dirty="0"/>
              <a:t>An Example of a Mind Map</a:t>
            </a:r>
          </a:p>
        </p:txBody>
      </p:sp>
      <p:sp>
        <p:nvSpPr>
          <p:cNvPr id="108547" name="Rectangle 3"/>
          <p:cNvSpPr>
            <a:spLocks noGrp="1" noChangeArrowheads="1"/>
          </p:cNvSpPr>
          <p:nvPr>
            <p:ph type="body" idx="1"/>
          </p:nvPr>
        </p:nvSpPr>
        <p:spPr>
          <a:xfrm>
            <a:off x="1835150" y="1531938"/>
            <a:ext cx="7129463" cy="5065712"/>
          </a:xfrm>
        </p:spPr>
        <p:txBody>
          <a:bodyPr/>
          <a:lstStyle/>
          <a:p>
            <a:pPr eaLnBrk="1" hangingPunct="1"/>
            <a:endParaRPr lang="en-US" altLang="en-US" dirty="0"/>
          </a:p>
        </p:txBody>
      </p:sp>
      <p:pic>
        <p:nvPicPr>
          <p:cNvPr id="108548" name="Picture 3" descr="Example of a min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531938"/>
            <a:ext cx="69119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5288" y="2205038"/>
            <a:ext cx="7772400" cy="1143000"/>
          </a:xfrm>
        </p:spPr>
        <p:txBody>
          <a:bodyPr/>
          <a:lstStyle/>
          <a:p>
            <a:pPr eaLnBrk="1" hangingPunct="1"/>
            <a:r>
              <a:rPr lang="en-US" altLang="en-US"/>
              <a:t>Patterns of Organization are Keys to Understanding the Main Idea:</a:t>
            </a:r>
          </a:p>
        </p:txBody>
      </p:sp>
      <p:sp>
        <p:nvSpPr>
          <p:cNvPr id="206851" name="Rectangle 3"/>
          <p:cNvSpPr>
            <a:spLocks noGrp="1" noChangeArrowheads="1"/>
          </p:cNvSpPr>
          <p:nvPr>
            <p:ph type="body" idx="1"/>
          </p:nvPr>
        </p:nvSpPr>
        <p:spPr>
          <a:xfrm>
            <a:off x="468313" y="3429000"/>
            <a:ext cx="7762875" cy="3024188"/>
          </a:xfrm>
        </p:spPr>
        <p:txBody>
          <a:bodyPr/>
          <a:lstStyle/>
          <a:p>
            <a:pPr eaLnBrk="1" hangingPunct="1"/>
            <a:r>
              <a:rPr lang="en-US" altLang="en-US"/>
              <a:t>Listing Pattern</a:t>
            </a:r>
          </a:p>
          <a:p>
            <a:pPr eaLnBrk="1" hangingPunct="1"/>
            <a:r>
              <a:rPr lang="en-US" altLang="en-US"/>
              <a:t>Sequence Pattern</a:t>
            </a:r>
          </a:p>
          <a:p>
            <a:pPr eaLnBrk="1" hangingPunct="1"/>
            <a:r>
              <a:rPr lang="en-US" altLang="en-US"/>
              <a:t>Definition Pattern</a:t>
            </a:r>
          </a:p>
          <a:p>
            <a:pPr eaLnBrk="1" hangingPunct="1"/>
            <a:r>
              <a:rPr lang="en-US" altLang="en-US"/>
              <a:t>Comparison/Contrast Pattern</a:t>
            </a:r>
          </a:p>
          <a:p>
            <a:pPr eaLnBrk="1" hangingPunct="1"/>
            <a:r>
              <a:rPr lang="en-US" altLang="en-US"/>
              <a:t>Cause/Effect Pattern</a:t>
            </a:r>
          </a:p>
        </p:txBody>
      </p:sp>
      <p:graphicFrame>
        <p:nvGraphicFramePr>
          <p:cNvPr id="206852"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4360582"/>
              </p:ext>
            </p:extLst>
          </p:nvPr>
        </p:nvGraphicFramePr>
        <p:xfrm>
          <a:off x="6875463" y="3500438"/>
          <a:ext cx="1397000" cy="2659062"/>
        </p:xfrm>
        <a:graphic>
          <a:graphicData uri="http://schemas.openxmlformats.org/presentationml/2006/ole">
            <mc:AlternateContent xmlns:mc="http://schemas.openxmlformats.org/markup-compatibility/2006">
              <mc:Choice xmlns:v="urn:schemas-microsoft-com:vml" Requires="v">
                <p:oleObj name="Clip" r:id="rId3" imgW="1395413" imgH="2659063" progId="MS_ClipArt_Gallery.2">
                  <p:embed/>
                </p:oleObj>
              </mc:Choice>
              <mc:Fallback>
                <p:oleObj name="Clip" r:id="rId3" imgW="1395413" imgH="2659063" progId="MS_ClipArt_Gallery.2">
                  <p:embed/>
                  <p:pic>
                    <p:nvPicPr>
                      <p:cNvPr id="206852" name="Object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3500438"/>
                        <a:ext cx="1397000" cy="265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anim calcmode="lin" valueType="num">
                                      <p:cBhvr additive="base">
                                        <p:cTn id="7" dur="500" fill="hold"/>
                                        <p:tgtEl>
                                          <p:spTgt spid="206852"/>
                                        </p:tgtEl>
                                        <p:attrNameLst>
                                          <p:attrName>ppt_x</p:attrName>
                                        </p:attrNameLst>
                                      </p:cBhvr>
                                      <p:tavLst>
                                        <p:tav tm="0">
                                          <p:val>
                                            <p:strVal val="1+#ppt_w/2"/>
                                          </p:val>
                                        </p:tav>
                                        <p:tav tm="100000">
                                          <p:val>
                                            <p:strVal val="#ppt_x"/>
                                          </p:val>
                                        </p:tav>
                                      </p:tavLst>
                                    </p:anim>
                                    <p:anim calcmode="lin" valueType="num">
                                      <p:cBhvr additive="base">
                                        <p:cTn id="8" dur="500" fill="hold"/>
                                        <p:tgtEl>
                                          <p:spTgt spid="2068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6851">
                                            <p:txEl>
                                              <p:pRg st="0" end="0"/>
                                            </p:txEl>
                                          </p:spTgt>
                                        </p:tgtEl>
                                        <p:attrNameLst>
                                          <p:attrName>style.visibility</p:attrName>
                                        </p:attrNameLst>
                                      </p:cBhvr>
                                      <p:to>
                                        <p:strVal val="visible"/>
                                      </p:to>
                                    </p:set>
                                    <p:anim calcmode="lin" valueType="num">
                                      <p:cBhvr additive="base">
                                        <p:cTn id="13" dur="5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68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851">
                                            <p:txEl>
                                              <p:pRg st="1" end="1"/>
                                            </p:txEl>
                                          </p:spTgt>
                                        </p:tgtEl>
                                        <p:attrNameLst>
                                          <p:attrName>style.visibility</p:attrName>
                                        </p:attrNameLst>
                                      </p:cBhvr>
                                      <p:to>
                                        <p:strVal val="visible"/>
                                      </p:to>
                                    </p:set>
                                    <p:anim calcmode="lin" valueType="num">
                                      <p:cBhvr additive="base">
                                        <p:cTn id="19" dur="5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68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6851">
                                            <p:txEl>
                                              <p:pRg st="2" end="2"/>
                                            </p:txEl>
                                          </p:spTgt>
                                        </p:tgtEl>
                                        <p:attrNameLst>
                                          <p:attrName>style.visibility</p:attrName>
                                        </p:attrNameLst>
                                      </p:cBhvr>
                                      <p:to>
                                        <p:strVal val="visible"/>
                                      </p:to>
                                    </p:set>
                                    <p:anim calcmode="lin" valueType="num">
                                      <p:cBhvr additive="base">
                                        <p:cTn id="25" dur="5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685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6851">
                                            <p:txEl>
                                              <p:pRg st="3" end="3"/>
                                            </p:txEl>
                                          </p:spTgt>
                                        </p:tgtEl>
                                        <p:attrNameLst>
                                          <p:attrName>style.visibility</p:attrName>
                                        </p:attrNameLst>
                                      </p:cBhvr>
                                      <p:to>
                                        <p:strVal val="visible"/>
                                      </p:to>
                                    </p:set>
                                    <p:anim calcmode="lin" valueType="num">
                                      <p:cBhvr additive="base">
                                        <p:cTn id="31" dur="500" fill="hold"/>
                                        <p:tgtEl>
                                          <p:spTgt spid="20685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685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6851">
                                            <p:txEl>
                                              <p:pRg st="4" end="4"/>
                                            </p:txEl>
                                          </p:spTgt>
                                        </p:tgtEl>
                                        <p:attrNameLst>
                                          <p:attrName>style.visibility</p:attrName>
                                        </p:attrNameLst>
                                      </p:cBhvr>
                                      <p:to>
                                        <p:strVal val="visible"/>
                                      </p:to>
                                    </p:set>
                                    <p:anim calcmode="lin" valueType="num">
                                      <p:cBhvr additive="base">
                                        <p:cTn id="37" dur="500" fill="hold"/>
                                        <p:tgtEl>
                                          <p:spTgt spid="20685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685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77072"/>
            <a:ext cx="6553200" cy="508000"/>
          </a:xfrm>
        </p:spPr>
        <p:txBody>
          <a:bodyPr/>
          <a:lstStyle/>
          <a:p>
            <a:r>
              <a:rPr lang="en-US" dirty="0"/>
              <a:t>All the senses work together as a team to store information in long-term memory.  What senses can you use to remember?</a:t>
            </a:r>
          </a:p>
        </p:txBody>
      </p:sp>
    </p:spTree>
    <p:extLst>
      <p:ext uri="{BB962C8B-B14F-4D97-AF65-F5344CB8AC3E}">
        <p14:creationId xmlns:p14="http://schemas.microsoft.com/office/powerpoint/2010/main" val="38334494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95288" y="2781300"/>
            <a:ext cx="7772400" cy="1143000"/>
          </a:xfrm>
        </p:spPr>
        <p:txBody>
          <a:bodyPr/>
          <a:lstStyle/>
          <a:p>
            <a:pPr eaLnBrk="1" hangingPunct="1"/>
            <a:r>
              <a:rPr lang="en-US" altLang="en-US"/>
              <a:t>Understanding the</a:t>
            </a:r>
            <a:br>
              <a:rPr lang="en-US" altLang="en-US"/>
            </a:br>
            <a:r>
              <a:rPr lang="en-US" altLang="en-US"/>
              <a:t>main ideas= </a:t>
            </a:r>
            <a:br>
              <a:rPr lang="en-US" altLang="en-US"/>
            </a:br>
            <a:r>
              <a:rPr lang="en-US" altLang="en-US"/>
              <a:t>Success on tests</a:t>
            </a:r>
          </a:p>
        </p:txBody>
      </p:sp>
      <p:pic>
        <p:nvPicPr>
          <p:cNvPr id="110595" name="Picture 1" descr="Photo of a happy stud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230438"/>
            <a:ext cx="302418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35150" y="139700"/>
            <a:ext cx="6553200" cy="768350"/>
          </a:xfrm>
        </p:spPr>
        <p:txBody>
          <a:bodyPr/>
          <a:lstStyle/>
          <a:p>
            <a:pPr eaLnBrk="1" hangingPunct="1"/>
            <a:r>
              <a:rPr lang="en-US" altLang="en-US"/>
              <a:t>The Listing Pattern Presents a List of Items</a:t>
            </a:r>
          </a:p>
        </p:txBody>
      </p:sp>
      <p:sp>
        <p:nvSpPr>
          <p:cNvPr id="111619" name="Rectangle 3"/>
          <p:cNvSpPr>
            <a:spLocks noGrp="1" noChangeArrowheads="1"/>
          </p:cNvSpPr>
          <p:nvPr>
            <p:ph type="body" idx="1"/>
          </p:nvPr>
        </p:nvSpPr>
        <p:spPr>
          <a:xfrm>
            <a:off x="1866900" y="1484313"/>
            <a:ext cx="7129463" cy="2016125"/>
          </a:xfrm>
        </p:spPr>
        <p:txBody>
          <a:bodyPr/>
          <a:lstStyle/>
          <a:p>
            <a:pPr eaLnBrk="1" hangingPunct="1"/>
            <a:r>
              <a:rPr lang="en-US" altLang="en-US"/>
              <a:t>Your task as a reader is to identify all the items listed.</a:t>
            </a:r>
          </a:p>
          <a:p>
            <a:pPr eaLnBrk="1" hangingPunct="1"/>
            <a:r>
              <a:rPr lang="en-US" altLang="en-US"/>
              <a:t>Watch for clues such as numbers or letters.  </a:t>
            </a:r>
          </a:p>
        </p:txBody>
      </p:sp>
      <p:sp>
        <p:nvSpPr>
          <p:cNvPr id="9" name="WordArt 4" descr="One of the listing patterns is labeling them numerically. "/>
          <p:cNvSpPr>
            <a:spLocks noChangeArrowheads="1" noChangeShapeType="1" noTextEdit="1"/>
          </p:cNvSpPr>
          <p:nvPr/>
        </p:nvSpPr>
        <p:spPr bwMode="auto">
          <a:xfrm>
            <a:off x="2124075" y="4284663"/>
            <a:ext cx="2514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1, 2, 3</a:t>
            </a:r>
          </a:p>
        </p:txBody>
      </p:sp>
      <p:sp>
        <p:nvSpPr>
          <p:cNvPr id="10" name="WordArt 5" descr="One of the listing patterns is describing them in order such as first, second, third"/>
          <p:cNvSpPr>
            <a:spLocks noChangeArrowheads="1" noChangeShapeType="1" noTextEdit="1"/>
          </p:cNvSpPr>
          <p:nvPr/>
        </p:nvSpPr>
        <p:spPr bwMode="auto">
          <a:xfrm>
            <a:off x="6516688" y="3789363"/>
            <a:ext cx="2257425" cy="2209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First</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Second</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Third</a:t>
            </a:r>
          </a:p>
        </p:txBody>
      </p:sp>
      <p:sp>
        <p:nvSpPr>
          <p:cNvPr id="11" name="WordArt 6" descr="One of the listing patterns is labeling them alphabetically. "/>
          <p:cNvSpPr>
            <a:spLocks noChangeArrowheads="1" noChangeShapeType="1" noTextEdit="1"/>
          </p:cNvSpPr>
          <p:nvPr/>
        </p:nvSpPr>
        <p:spPr bwMode="auto">
          <a:xfrm rot="5400000">
            <a:off x="4173538" y="4322763"/>
            <a:ext cx="2514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dirty="0">
                <a:gradFill rotWithShape="1">
                  <a:gsLst>
                    <a:gs pos="0">
                      <a:srgbClr val="00FF00"/>
                    </a:gs>
                    <a:gs pos="100000">
                      <a:srgbClr val="00CCFF"/>
                    </a:gs>
                  </a:gsLst>
                  <a:lin ang="0" scaled="1"/>
                </a:gradFill>
                <a:effectLst>
                  <a:outerShdw dist="99190" dir="7788334" algn="ctr" rotWithShape="0">
                    <a:srgbClr val="000080"/>
                  </a:outerShdw>
                </a:effectLst>
                <a:latin typeface="Arial Black"/>
              </a:rPr>
              <a:t>A B C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16013" y="2492375"/>
            <a:ext cx="6553200" cy="508000"/>
          </a:xfrm>
        </p:spPr>
        <p:txBody>
          <a:bodyPr/>
          <a:lstStyle/>
          <a:p>
            <a:pPr eaLnBrk="1" hangingPunct="1"/>
            <a:r>
              <a:rPr lang="en-US" altLang="en-US"/>
              <a:t>Sequence Pattern</a:t>
            </a:r>
          </a:p>
        </p:txBody>
      </p:sp>
      <p:sp>
        <p:nvSpPr>
          <p:cNvPr id="211971" name="Rectangle 3"/>
          <p:cNvSpPr>
            <a:spLocks noGrp="1" noChangeArrowheads="1"/>
          </p:cNvSpPr>
          <p:nvPr>
            <p:ph type="body" idx="1"/>
          </p:nvPr>
        </p:nvSpPr>
        <p:spPr>
          <a:xfrm>
            <a:off x="1187450" y="3141663"/>
            <a:ext cx="7643813" cy="3240087"/>
          </a:xfrm>
        </p:spPr>
        <p:txBody>
          <a:bodyPr/>
          <a:lstStyle/>
          <a:p>
            <a:pPr eaLnBrk="1" hangingPunct="1"/>
            <a:r>
              <a:rPr lang="en-US" altLang="en-US" dirty="0"/>
              <a:t>Presents a list of items </a:t>
            </a:r>
            <a:r>
              <a:rPr lang="en-US" altLang="en-US" dirty="0">
                <a:solidFill>
                  <a:schemeClr val="tx2"/>
                </a:solidFill>
              </a:rPr>
              <a:t>in a specific order</a:t>
            </a:r>
            <a:r>
              <a:rPr lang="en-US" altLang="en-US" dirty="0"/>
              <a:t>.  The order is important.</a:t>
            </a:r>
          </a:p>
          <a:p>
            <a:pPr eaLnBrk="1" hangingPunct="1"/>
            <a:r>
              <a:rPr lang="en-US" altLang="en-US" dirty="0"/>
              <a:t>As a reader, identify and mark all items in the series and </a:t>
            </a:r>
            <a:r>
              <a:rPr lang="en-US" altLang="en-US" dirty="0">
                <a:solidFill>
                  <a:schemeClr val="tx2"/>
                </a:solidFill>
              </a:rPr>
              <a:t>note their order</a:t>
            </a:r>
            <a:r>
              <a:rPr lang="en-US" altLang="en-US" dirty="0"/>
              <a:t>.</a:t>
            </a:r>
          </a:p>
          <a:p>
            <a:pPr eaLnBrk="1" hangingPunct="1"/>
            <a:r>
              <a:rPr lang="en-US" altLang="en-US" dirty="0"/>
              <a:t>Again clues are numbers or letters.  </a:t>
            </a:r>
          </a:p>
          <a:p>
            <a:pPr eaLnBrk="1" hangingPunct="1"/>
            <a:r>
              <a:rPr lang="en-US" altLang="en-US" dirty="0"/>
              <a:t>Notice words such as </a:t>
            </a:r>
            <a:r>
              <a:rPr lang="en-US" altLang="en-US" dirty="0">
                <a:solidFill>
                  <a:srgbClr val="C00000"/>
                </a:solidFill>
              </a:rPr>
              <a:t>then, next, finally</a:t>
            </a:r>
          </a:p>
          <a:p>
            <a:pPr eaLnBrk="1" hangingPunct="1"/>
            <a:endParaRPr lang="en-US" alt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187450" y="2420938"/>
            <a:ext cx="6553200" cy="508000"/>
          </a:xfrm>
        </p:spPr>
        <p:txBody>
          <a:bodyPr/>
          <a:lstStyle/>
          <a:p>
            <a:pPr eaLnBrk="1" hangingPunct="1"/>
            <a:r>
              <a:rPr lang="en-US" altLang="en-US"/>
              <a:t>Definition Pattern</a:t>
            </a:r>
          </a:p>
        </p:txBody>
      </p:sp>
      <p:sp>
        <p:nvSpPr>
          <p:cNvPr id="215043" name="Rectangle 3"/>
          <p:cNvSpPr>
            <a:spLocks noGrp="1" noChangeArrowheads="1"/>
          </p:cNvSpPr>
          <p:nvPr>
            <p:ph type="body" idx="1"/>
          </p:nvPr>
        </p:nvSpPr>
        <p:spPr>
          <a:xfrm>
            <a:off x="1187450" y="3357563"/>
            <a:ext cx="7643813" cy="2951162"/>
          </a:xfrm>
        </p:spPr>
        <p:txBody>
          <a:bodyPr/>
          <a:lstStyle/>
          <a:p>
            <a:pPr eaLnBrk="1" hangingPunct="1"/>
            <a:r>
              <a:rPr lang="en-US" altLang="en-US"/>
              <a:t>Presents an explanation of a term</a:t>
            </a:r>
          </a:p>
          <a:p>
            <a:pPr eaLnBrk="1" hangingPunct="1"/>
            <a:r>
              <a:rPr lang="en-US" altLang="en-US"/>
              <a:t>As the reader, understand all parts of the definition</a:t>
            </a:r>
          </a:p>
          <a:p>
            <a:pPr eaLnBrk="1" hangingPunct="1"/>
            <a:r>
              <a:rPr lang="en-US" altLang="en-US"/>
              <a:t>Watch for words such as: </a:t>
            </a:r>
            <a:r>
              <a:rPr lang="en-US" altLang="en-US">
                <a:solidFill>
                  <a:srgbClr val="C00000"/>
                </a:solidFill>
              </a:rPr>
              <a:t>is, is defined, this term means, is known as, refers to</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116013" y="2349500"/>
            <a:ext cx="7559675" cy="508000"/>
          </a:xfrm>
        </p:spPr>
        <p:txBody>
          <a:bodyPr/>
          <a:lstStyle/>
          <a:p>
            <a:pPr eaLnBrk="1" hangingPunct="1"/>
            <a:r>
              <a:rPr lang="en-US" altLang="en-US"/>
              <a:t>Comparison/Contrast Pattern</a:t>
            </a:r>
          </a:p>
        </p:txBody>
      </p:sp>
      <p:sp>
        <p:nvSpPr>
          <p:cNvPr id="218115" name="Rectangle 3"/>
          <p:cNvSpPr>
            <a:spLocks noGrp="1" noChangeArrowheads="1"/>
          </p:cNvSpPr>
          <p:nvPr>
            <p:ph type="body" idx="1"/>
          </p:nvPr>
        </p:nvSpPr>
        <p:spPr>
          <a:xfrm>
            <a:off x="900113" y="3068638"/>
            <a:ext cx="7762875" cy="3529012"/>
          </a:xfrm>
        </p:spPr>
        <p:txBody>
          <a:bodyPr/>
          <a:lstStyle/>
          <a:p>
            <a:pPr eaLnBrk="1" hangingPunct="1"/>
            <a:r>
              <a:rPr lang="en-US" altLang="en-US"/>
              <a:t>Presents similarities or differences</a:t>
            </a:r>
          </a:p>
          <a:p>
            <a:pPr eaLnBrk="1" hangingPunct="1"/>
            <a:r>
              <a:rPr lang="en-US" altLang="en-US"/>
              <a:t>As a reader, recognize these similarities or differences</a:t>
            </a:r>
          </a:p>
          <a:p>
            <a:pPr eaLnBrk="1" hangingPunct="1"/>
            <a:r>
              <a:rPr lang="en-US" altLang="en-US"/>
              <a:t>For comparisons, notice these words: </a:t>
            </a:r>
            <a:r>
              <a:rPr lang="en-US" altLang="en-US">
                <a:solidFill>
                  <a:schemeClr val="tx2"/>
                </a:solidFill>
              </a:rPr>
              <a:t>similarly</a:t>
            </a:r>
            <a:r>
              <a:rPr lang="en-US" altLang="en-US"/>
              <a:t>, </a:t>
            </a:r>
            <a:r>
              <a:rPr lang="en-US" altLang="en-US">
                <a:solidFill>
                  <a:schemeClr val="tx2"/>
                </a:solidFill>
              </a:rPr>
              <a:t>likewise</a:t>
            </a:r>
            <a:r>
              <a:rPr lang="en-US" altLang="en-US"/>
              <a:t>, </a:t>
            </a:r>
            <a:r>
              <a:rPr lang="en-US" altLang="en-US">
                <a:solidFill>
                  <a:schemeClr val="tx2"/>
                </a:solidFill>
              </a:rPr>
              <a:t>also</a:t>
            </a:r>
          </a:p>
          <a:p>
            <a:pPr eaLnBrk="1" hangingPunct="1"/>
            <a:r>
              <a:rPr lang="en-US" altLang="en-US"/>
              <a:t>For differences, notice these words: </a:t>
            </a:r>
            <a:r>
              <a:rPr lang="en-US" altLang="en-US">
                <a:solidFill>
                  <a:srgbClr val="C00000"/>
                </a:solidFill>
              </a:rPr>
              <a:t>however, in contrast, on the other hand, nevertheless </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42988" y="2276475"/>
            <a:ext cx="6553200" cy="508000"/>
          </a:xfrm>
        </p:spPr>
        <p:txBody>
          <a:bodyPr/>
          <a:lstStyle/>
          <a:p>
            <a:pPr eaLnBrk="1" hangingPunct="1"/>
            <a:r>
              <a:rPr lang="en-US" altLang="en-US"/>
              <a:t>Cause/Effect Pattern</a:t>
            </a:r>
          </a:p>
        </p:txBody>
      </p:sp>
      <p:sp>
        <p:nvSpPr>
          <p:cNvPr id="221187" name="Rectangle 3"/>
          <p:cNvSpPr>
            <a:spLocks noGrp="1" noChangeArrowheads="1"/>
          </p:cNvSpPr>
          <p:nvPr>
            <p:ph type="body" idx="1"/>
          </p:nvPr>
        </p:nvSpPr>
        <p:spPr>
          <a:xfrm>
            <a:off x="900113" y="2852738"/>
            <a:ext cx="7762875" cy="3773487"/>
          </a:xfrm>
        </p:spPr>
        <p:txBody>
          <a:bodyPr/>
          <a:lstStyle/>
          <a:p>
            <a:pPr eaLnBrk="1" hangingPunct="1"/>
            <a:r>
              <a:rPr lang="en-US" altLang="en-US"/>
              <a:t>Presents the reasons things happen (</a:t>
            </a:r>
            <a:r>
              <a:rPr lang="en-US" altLang="en-US">
                <a:solidFill>
                  <a:srgbClr val="C00000"/>
                </a:solidFill>
              </a:rPr>
              <a:t>causes</a:t>
            </a:r>
            <a:r>
              <a:rPr lang="en-US" altLang="en-US"/>
              <a:t>) and their results (</a:t>
            </a:r>
            <a:r>
              <a:rPr lang="en-US" altLang="en-US">
                <a:solidFill>
                  <a:srgbClr val="C00000"/>
                </a:solidFill>
              </a:rPr>
              <a:t>effects</a:t>
            </a:r>
            <a:r>
              <a:rPr lang="en-US" altLang="en-US"/>
              <a:t>)</a:t>
            </a:r>
          </a:p>
          <a:p>
            <a:pPr eaLnBrk="1" hangingPunct="1"/>
            <a:r>
              <a:rPr lang="en-US" altLang="en-US"/>
              <a:t>As a reader understand the cause and effect</a:t>
            </a:r>
          </a:p>
          <a:p>
            <a:pPr eaLnBrk="1" hangingPunct="1"/>
            <a:r>
              <a:rPr lang="en-US" altLang="en-US"/>
              <a:t>For </a:t>
            </a:r>
            <a:r>
              <a:rPr lang="en-US" altLang="en-US">
                <a:solidFill>
                  <a:srgbClr val="C00000"/>
                </a:solidFill>
              </a:rPr>
              <a:t>cause</a:t>
            </a:r>
            <a:r>
              <a:rPr lang="en-US" altLang="en-US">
                <a:solidFill>
                  <a:schemeClr val="tx2"/>
                </a:solidFill>
              </a:rPr>
              <a:t> </a:t>
            </a:r>
            <a:r>
              <a:rPr lang="en-US" altLang="en-US"/>
              <a:t>notice these words: </a:t>
            </a:r>
            <a:r>
              <a:rPr lang="en-US" altLang="en-US">
                <a:solidFill>
                  <a:srgbClr val="C00000"/>
                </a:solidFill>
              </a:rPr>
              <a:t>causes, produces, leads to, results in</a:t>
            </a:r>
          </a:p>
          <a:p>
            <a:pPr eaLnBrk="1" hangingPunct="1"/>
            <a:r>
              <a:rPr lang="en-US" altLang="en-US"/>
              <a:t>For </a:t>
            </a:r>
            <a:r>
              <a:rPr lang="en-US" altLang="en-US">
                <a:solidFill>
                  <a:srgbClr val="C00000"/>
                </a:solidFill>
              </a:rPr>
              <a:t>effect</a:t>
            </a:r>
            <a:r>
              <a:rPr lang="en-US" altLang="en-US"/>
              <a:t> notice these words: </a:t>
            </a:r>
            <a:r>
              <a:rPr lang="en-US" altLang="en-US">
                <a:solidFill>
                  <a:srgbClr val="C00000"/>
                </a:solidFill>
              </a:rPr>
              <a:t>results from, was caused by, due to, consequently, therefore</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907704" y="404664"/>
            <a:ext cx="6553200" cy="768350"/>
          </a:xfrm>
        </p:spPr>
        <p:txBody>
          <a:bodyPr/>
          <a:lstStyle/>
          <a:p>
            <a:pPr eaLnBrk="1" hangingPunct="1"/>
            <a:r>
              <a:rPr lang="en-US" altLang="en-US" dirty="0"/>
              <a:t>Keys to Success:</a:t>
            </a:r>
            <a:br>
              <a:rPr lang="en-US" altLang="en-US" dirty="0"/>
            </a:br>
            <a:r>
              <a:rPr lang="en-US" altLang="en-US" dirty="0"/>
              <a:t>Create Your Success</a:t>
            </a:r>
          </a:p>
        </p:txBody>
      </p:sp>
      <p:sp>
        <p:nvSpPr>
          <p:cNvPr id="116739" name="Rectangle 3"/>
          <p:cNvSpPr>
            <a:spLocks noGrp="1" noChangeArrowheads="1"/>
          </p:cNvSpPr>
          <p:nvPr>
            <p:ph type="body" idx="1"/>
          </p:nvPr>
        </p:nvSpPr>
        <p:spPr>
          <a:xfrm>
            <a:off x="1835150" y="1557338"/>
            <a:ext cx="7129463" cy="2735262"/>
          </a:xfrm>
        </p:spPr>
        <p:txBody>
          <a:bodyPr/>
          <a:lstStyle/>
          <a:p>
            <a:pPr marL="0" indent="0" eaLnBrk="1" hangingPunct="1">
              <a:buNone/>
            </a:pPr>
            <a:r>
              <a:rPr lang="en-US" altLang="en-US" dirty="0"/>
              <a:t>Your decisions and behavior create the future.  </a:t>
            </a:r>
          </a:p>
        </p:txBody>
      </p:sp>
      <p:graphicFrame>
        <p:nvGraphicFramePr>
          <p:cNvPr id="116740" name="Object 1">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3639613"/>
              </p:ext>
            </p:extLst>
          </p:nvPr>
        </p:nvGraphicFramePr>
        <p:xfrm>
          <a:off x="0" y="0"/>
          <a:ext cx="1757815" cy="1789620"/>
        </p:xfrm>
        <a:graphic>
          <a:graphicData uri="http://schemas.openxmlformats.org/presentationml/2006/ole">
            <mc:AlternateContent xmlns:mc="http://schemas.openxmlformats.org/markup-compatibility/2006">
              <mc:Choice xmlns:v="urn:schemas-microsoft-com:vml" Requires="v">
                <p:oleObj name="Clip" r:id="rId3" imgW="1852943" imgH="1887648" progId="MS_ClipArt_Gallery.2">
                  <p:embed/>
                </p:oleObj>
              </mc:Choice>
              <mc:Fallback>
                <p:oleObj name="Clip" r:id="rId3" imgW="1852943" imgH="1887648" progId="MS_ClipArt_Gallery.2">
                  <p:embed/>
                  <p:pic>
                    <p:nvPicPr>
                      <p:cNvPr id="116740" name="Object 1">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7815" cy="1789620"/>
                      </a:xfrm>
                      <a:prstGeom prst="rect">
                        <a:avLst/>
                      </a:prstGeom>
                      <a:noFill/>
                      <a:ln>
                        <a:noFill/>
                      </a:ln>
                    </p:spPr>
                  </p:pic>
                </p:oleObj>
              </mc:Fallback>
            </mc:AlternateContent>
          </a:graphicData>
        </a:graphic>
      </p:graphicFrame>
      <p:pic>
        <p:nvPicPr>
          <p:cNvPr id="6" name="Picture 5" descr="Get Your Future Started"/>
          <p:cNvPicPr/>
          <p:nvPr/>
        </p:nvPicPr>
        <p:blipFill>
          <a:blip r:embed="rId5"/>
          <a:stretch>
            <a:fillRect/>
          </a:stretch>
        </p:blipFill>
        <p:spPr>
          <a:xfrm>
            <a:off x="3059832" y="2739748"/>
            <a:ext cx="3744416" cy="3254469"/>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D531-37BD-4FBB-91DF-55F855006AF1}"/>
              </a:ext>
            </a:extLst>
          </p:cNvPr>
          <p:cNvSpPr>
            <a:spLocks noGrp="1"/>
          </p:cNvSpPr>
          <p:nvPr>
            <p:ph type="title"/>
          </p:nvPr>
        </p:nvSpPr>
        <p:spPr>
          <a:xfrm>
            <a:off x="746458" y="2912963"/>
            <a:ext cx="6553200" cy="508000"/>
          </a:xfrm>
        </p:spPr>
        <p:txBody>
          <a:bodyPr/>
          <a:lstStyle/>
          <a:p>
            <a:r>
              <a:rPr lang="en-US" dirty="0"/>
              <a:t>Stories from the Elders</a:t>
            </a:r>
          </a:p>
        </p:txBody>
      </p:sp>
      <p:sp>
        <p:nvSpPr>
          <p:cNvPr id="3" name="Content Placeholder 2">
            <a:extLst>
              <a:ext uri="{FF2B5EF4-FFF2-40B4-BE49-F238E27FC236}">
                <a16:creationId xmlns:a16="http://schemas.microsoft.com/office/drawing/2014/main" id="{DEEAE4C3-6395-414F-9E19-11D2B151E271}"/>
              </a:ext>
            </a:extLst>
          </p:cNvPr>
          <p:cNvSpPr>
            <a:spLocks noGrp="1"/>
          </p:cNvSpPr>
          <p:nvPr>
            <p:ph idx="1"/>
          </p:nvPr>
        </p:nvSpPr>
        <p:spPr>
          <a:xfrm>
            <a:off x="750094" y="3641081"/>
            <a:ext cx="7643812" cy="2159942"/>
          </a:xfrm>
        </p:spPr>
        <p:txBody>
          <a:bodyPr/>
          <a:lstStyle/>
          <a:p>
            <a:pPr marL="0" indent="0">
              <a:buNone/>
            </a:pPr>
            <a:r>
              <a:rPr lang="en-US" dirty="0"/>
              <a:t>How Spider Stole the Sun</a:t>
            </a:r>
          </a:p>
          <a:p>
            <a:pPr marL="0" indent="0">
              <a:buNone/>
            </a:pPr>
            <a:endParaRPr lang="en-US" dirty="0"/>
          </a:p>
          <a:p>
            <a:pPr marL="0" indent="0">
              <a:buNone/>
            </a:pPr>
            <a:r>
              <a:rPr lang="en-US" dirty="0"/>
              <a:t>What can you learn from this story?</a:t>
            </a:r>
          </a:p>
        </p:txBody>
      </p:sp>
    </p:spTree>
    <p:extLst>
      <p:ext uri="{BB962C8B-B14F-4D97-AF65-F5344CB8AC3E}">
        <p14:creationId xmlns:p14="http://schemas.microsoft.com/office/powerpoint/2010/main" val="2702274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39750" y="3141663"/>
            <a:ext cx="7772400" cy="1143000"/>
          </a:xfrm>
        </p:spPr>
        <p:txBody>
          <a:bodyPr/>
          <a:lstStyle/>
          <a:p>
            <a:pPr eaLnBrk="1" hangingPunct="1"/>
            <a:r>
              <a:rPr lang="en-US" altLang="en-US"/>
              <a:t>Exercises:</a:t>
            </a:r>
            <a:br>
              <a:rPr lang="en-US" altLang="en-US"/>
            </a:br>
            <a:r>
              <a:rPr lang="en-US" altLang="en-US"/>
              <a:t>Check Your Textbook Reading skills</a:t>
            </a:r>
            <a:br>
              <a:rPr lang="en-US" altLang="en-US"/>
            </a:br>
            <a:br>
              <a:rPr lang="en-US" altLang="en-US"/>
            </a:br>
            <a:r>
              <a:rPr lang="en-US" altLang="en-US"/>
              <a:t>Scenarios</a:t>
            </a:r>
          </a:p>
        </p:txBody>
      </p:sp>
      <p:graphicFrame>
        <p:nvGraphicFramePr>
          <p:cNvPr id="11878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00286808"/>
              </p:ext>
            </p:extLst>
          </p:nvPr>
        </p:nvGraphicFramePr>
        <p:xfrm>
          <a:off x="5715000" y="3886200"/>
          <a:ext cx="2608263" cy="2066925"/>
        </p:xfrm>
        <a:graphic>
          <a:graphicData uri="http://schemas.openxmlformats.org/presentationml/2006/ole">
            <mc:AlternateContent xmlns:mc="http://schemas.openxmlformats.org/markup-compatibility/2006">
              <mc:Choice xmlns:v="urn:schemas-microsoft-com:vml" Requires="v">
                <p:oleObj name="Clip" r:id="rId2" imgW="1813255" imgH="1437437" progId="MS_ClipArt_Gallery.2">
                  <p:embed/>
                </p:oleObj>
              </mc:Choice>
              <mc:Fallback>
                <p:oleObj name="Clip" r:id="rId2" imgW="1813255" imgH="1437437" progId="MS_ClipArt_Gallery.2">
                  <p:embed/>
                  <p:pic>
                    <p:nvPicPr>
                      <p:cNvPr id="118787"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6082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594670" cy="508000"/>
          </a:xfrm>
        </p:spPr>
        <p:txBody>
          <a:bodyPr/>
          <a:lstStyle/>
          <a:p>
            <a:r>
              <a:rPr lang="en-US" dirty="0"/>
              <a:t>Visual: learning through reading, observing, or seeing things. </a:t>
            </a:r>
          </a:p>
        </p:txBody>
      </p:sp>
      <p:sp>
        <p:nvSpPr>
          <p:cNvPr id="3" name="Content Placeholder 2"/>
          <p:cNvSpPr>
            <a:spLocks noGrp="1"/>
          </p:cNvSpPr>
          <p:nvPr>
            <p:ph idx="1"/>
          </p:nvPr>
        </p:nvSpPr>
        <p:spPr>
          <a:xfrm>
            <a:off x="323528" y="4365104"/>
            <a:ext cx="7643812" cy="1944787"/>
          </a:xfrm>
        </p:spPr>
        <p:txBody>
          <a:bodyPr/>
          <a:lstStyle/>
          <a:p>
            <a:pPr marL="0" indent="0">
              <a:buNone/>
            </a:pPr>
            <a:r>
              <a:rPr lang="en-US" dirty="0"/>
              <a:t>Most scientists agree that vision is the best tool to learn anything.   </a:t>
            </a:r>
          </a:p>
        </p:txBody>
      </p:sp>
      <p:pic>
        <p:nvPicPr>
          <p:cNvPr id="4" name="Picture 5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4749"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99846"/>
      </p:ext>
    </p:extLst>
  </p:cSld>
  <p:clrMapOvr>
    <a:masterClrMapping/>
  </p:clrMapOvr>
</p:sld>
</file>

<file path=ppt/theme/theme1.xml><?xml version="1.0" encoding="utf-8"?>
<a:theme xmlns:a="http://schemas.openxmlformats.org/drawingml/2006/main" name="template">
  <a:themeElements>
    <a:clrScheme name="template 4">
      <a:dk1>
        <a:srgbClr val="111111"/>
      </a:dk1>
      <a:lt1>
        <a:srgbClr val="FFFFFF"/>
      </a:lt1>
      <a:dk2>
        <a:srgbClr val="000000"/>
      </a:dk2>
      <a:lt2>
        <a:srgbClr val="800000"/>
      </a:lt2>
      <a:accent1>
        <a:srgbClr val="996633"/>
      </a:accent1>
      <a:accent2>
        <a:srgbClr val="663300"/>
      </a:accent2>
      <a:accent3>
        <a:srgbClr val="FFFFFF"/>
      </a:accent3>
      <a:accent4>
        <a:srgbClr val="0D0D0D"/>
      </a:accent4>
      <a:accent5>
        <a:srgbClr val="CAB8AD"/>
      </a:accent5>
      <a:accent6>
        <a:srgbClr val="5C2D00"/>
      </a:accent6>
      <a:hlink>
        <a:srgbClr val="FFCC9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800000"/>
        </a:lt2>
        <a:accent1>
          <a:srgbClr val="FFCC66"/>
        </a:accent1>
        <a:accent2>
          <a:srgbClr val="996600"/>
        </a:accent2>
        <a:accent3>
          <a:srgbClr val="FFFFFF"/>
        </a:accent3>
        <a:accent4>
          <a:srgbClr val="0D0D0D"/>
        </a:accent4>
        <a:accent5>
          <a:srgbClr val="FFE2B8"/>
        </a:accent5>
        <a:accent6>
          <a:srgbClr val="8A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800000"/>
        </a:lt2>
        <a:accent1>
          <a:srgbClr val="FF9966"/>
        </a:accent1>
        <a:accent2>
          <a:srgbClr val="663300"/>
        </a:accent2>
        <a:accent3>
          <a:srgbClr val="FFFFFF"/>
        </a:accent3>
        <a:accent4>
          <a:srgbClr val="0D0D0D"/>
        </a:accent4>
        <a:accent5>
          <a:srgbClr val="FFCAB8"/>
        </a:accent5>
        <a:accent6>
          <a:srgbClr val="5C2D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800000"/>
        </a:lt2>
        <a:accent1>
          <a:srgbClr val="996633"/>
        </a:accent1>
        <a:accent2>
          <a:srgbClr val="663300"/>
        </a:accent2>
        <a:accent3>
          <a:srgbClr val="FFFFFF"/>
        </a:accent3>
        <a:accent4>
          <a:srgbClr val="0D0D0D"/>
        </a:accent4>
        <a:accent5>
          <a:srgbClr val="CAB8AD"/>
        </a:accent5>
        <a:accent6>
          <a:srgbClr val="5C2D00"/>
        </a:accent6>
        <a:hlink>
          <a:srgbClr val="FFCC9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2137</Words>
  <Application>Microsoft Office PowerPoint</Application>
  <PresentationFormat>On-screen Show (4:3)</PresentationFormat>
  <Paragraphs>348</Paragraphs>
  <Slides>88</Slides>
  <Notes>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Arial</vt:lpstr>
      <vt:lpstr>Arial Black</vt:lpstr>
      <vt:lpstr>Book Antiqua</vt:lpstr>
      <vt:lpstr>Impact</vt:lpstr>
      <vt:lpstr>Monotype Sorts</vt:lpstr>
      <vt:lpstr>Tahoma</vt:lpstr>
      <vt:lpstr>Times New Roman</vt:lpstr>
      <vt:lpstr>template</vt:lpstr>
      <vt:lpstr>Clip</vt:lpstr>
      <vt:lpstr>   The Rainbow Will Rise Full Circle:  Using Brain Science to Improve Study Skills    </vt:lpstr>
      <vt:lpstr>Rainbows and Circles</vt:lpstr>
      <vt:lpstr>Learning through the Senses</vt:lpstr>
      <vt:lpstr>Brain Science and Practical Learning Strategies</vt:lpstr>
      <vt:lpstr>New discoveries are disproving traditional theories:</vt:lpstr>
      <vt:lpstr>What’s New?</vt:lpstr>
      <vt:lpstr>Multisensory Integration</vt:lpstr>
      <vt:lpstr>All the senses work together as a team to store information in long-term memory.  What senses can you use to remember?</vt:lpstr>
      <vt:lpstr>Visual: learning through reading, observing, or seeing things. </vt:lpstr>
      <vt:lpstr>Visual Examples</vt:lpstr>
      <vt:lpstr>Auditory: learning through listening and talking</vt:lpstr>
      <vt:lpstr>Auditory Examples</vt:lpstr>
      <vt:lpstr>Kinesthetic Learning</vt:lpstr>
      <vt:lpstr>Tactile Examples</vt:lpstr>
      <vt:lpstr> Kinesthetic: learning through movement</vt:lpstr>
      <vt:lpstr>Kinesthetic Examples</vt:lpstr>
      <vt:lpstr>Olfactory: learning by smell </vt:lpstr>
      <vt:lpstr>Olfactory Examples</vt:lpstr>
      <vt:lpstr>Gustatory: learning through taste</vt:lpstr>
      <vt:lpstr>Gustatory Examples</vt:lpstr>
      <vt:lpstr>Use all your senses to remember.</vt:lpstr>
      <vt:lpstr>Read to Remember</vt:lpstr>
      <vt:lpstr>SQ4R A shortcut to college reading</vt:lpstr>
      <vt:lpstr>Read once Instead of Re-reading.  Recite for memory improvement.</vt:lpstr>
      <vt:lpstr>Step 1  Survey Question</vt:lpstr>
      <vt:lpstr>Why?</vt:lpstr>
      <vt:lpstr>How?</vt:lpstr>
      <vt:lpstr>Survey</vt:lpstr>
      <vt:lpstr>Question</vt:lpstr>
      <vt:lpstr>Keeps you awake</vt:lpstr>
      <vt:lpstr>Become an Active Reader</vt:lpstr>
      <vt:lpstr>Exercise: Surveying and Questioning a Chapter </vt:lpstr>
      <vt:lpstr>Step 2</vt:lpstr>
      <vt:lpstr>This step is most important for    Memory</vt:lpstr>
      <vt:lpstr>How?</vt:lpstr>
      <vt:lpstr>Underline or highlight the idea if it is important.</vt:lpstr>
      <vt:lpstr>When reading is tough</vt:lpstr>
      <vt:lpstr>Use 3X5 cards to learn new words.  </vt:lpstr>
      <vt:lpstr>Recite</vt:lpstr>
      <vt:lpstr>Step 3</vt:lpstr>
      <vt:lpstr>Why?</vt:lpstr>
      <vt:lpstr>When?</vt:lpstr>
      <vt:lpstr>How to Review</vt:lpstr>
      <vt:lpstr>Reflection is the creative step.</vt:lpstr>
      <vt:lpstr>Reflection</vt:lpstr>
      <vt:lpstr>A step beyond memorization is  Wisdom </vt:lpstr>
      <vt:lpstr>Sum:SQ4R</vt:lpstr>
      <vt:lpstr>Succeeding in Math</vt:lpstr>
      <vt:lpstr>Why study math?</vt:lpstr>
      <vt:lpstr>Reading a Math Text</vt:lpstr>
      <vt:lpstr>Tips for Math Success</vt:lpstr>
      <vt:lpstr>Think Positively</vt:lpstr>
      <vt:lpstr>Internal Locus of Control</vt:lpstr>
      <vt:lpstr>Increase Motivation</vt:lpstr>
      <vt:lpstr>Prepare Adequately</vt:lpstr>
      <vt:lpstr>My goal: Earn an A or B</vt:lpstr>
      <vt:lpstr>Math Is a Priority</vt:lpstr>
      <vt:lpstr>Review</vt:lpstr>
      <vt:lpstr>Use a Study Group</vt:lpstr>
      <vt:lpstr>Ask Questions in Class</vt:lpstr>
      <vt:lpstr>Use Multi-Sensory Techniques</vt:lpstr>
      <vt:lpstr>Online Reading Strategies</vt:lpstr>
      <vt:lpstr>What to do if the reading goes in one ear and out the other?</vt:lpstr>
      <vt:lpstr>Tips for Online Learning</vt:lpstr>
      <vt:lpstr>Advantages and Disadvantages</vt:lpstr>
      <vt:lpstr>Balance Freedom and Responsibility</vt:lpstr>
      <vt:lpstr>Tips for Success</vt:lpstr>
      <vt:lpstr>Review Tools for Online Courses</vt:lpstr>
      <vt:lpstr>How are online courses different?</vt:lpstr>
      <vt:lpstr>Guidelines for Marking a Text</vt:lpstr>
      <vt:lpstr>A Mind Map for Marking a Text</vt:lpstr>
      <vt:lpstr>Marking</vt:lpstr>
      <vt:lpstr>Marking</vt:lpstr>
      <vt:lpstr>Marking</vt:lpstr>
      <vt:lpstr>Marking</vt:lpstr>
      <vt:lpstr>More Ideas on Text Marking</vt:lpstr>
      <vt:lpstr>Group Activity: Make a Mind Map  Use How Does the Memory Work? </vt:lpstr>
      <vt:lpstr>An Example of a Mind Map</vt:lpstr>
      <vt:lpstr>Patterns of Organization are Keys to Understanding the Main Idea:</vt:lpstr>
      <vt:lpstr>Understanding the main ideas=  Success on tests</vt:lpstr>
      <vt:lpstr>The Listing Pattern Presents a List of Items</vt:lpstr>
      <vt:lpstr>Sequence Pattern</vt:lpstr>
      <vt:lpstr>Definition Pattern</vt:lpstr>
      <vt:lpstr>Comparison/Contrast Pattern</vt:lpstr>
      <vt:lpstr>Cause/Effect Pattern</vt:lpstr>
      <vt:lpstr>Keys to Success: Create Your Success</vt:lpstr>
      <vt:lpstr>Stories from the Elders</vt:lpstr>
      <vt:lpstr>Exercises: Check Your Textbook Reading skills  Scenarios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Marsha Fralick</cp:lastModifiedBy>
  <cp:revision>57</cp:revision>
  <dcterms:created xsi:type="dcterms:W3CDTF">2006-02-02T11:24:42Z</dcterms:created>
  <dcterms:modified xsi:type="dcterms:W3CDTF">2021-07-08T20:28:33Z</dcterms:modified>
</cp:coreProperties>
</file>